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1" r:id="rId1"/>
  </p:sldMasterIdLst>
  <p:notesMasterIdLst>
    <p:notesMasterId r:id="rId30"/>
  </p:notesMasterIdLst>
  <p:sldIdLst>
    <p:sldId id="352" r:id="rId2"/>
    <p:sldId id="355" r:id="rId3"/>
    <p:sldId id="430" r:id="rId4"/>
    <p:sldId id="434" r:id="rId5"/>
    <p:sldId id="360" r:id="rId6"/>
    <p:sldId id="358" r:id="rId7"/>
    <p:sldId id="362" r:id="rId8"/>
    <p:sldId id="357" r:id="rId9"/>
    <p:sldId id="432" r:id="rId10"/>
    <p:sldId id="433" r:id="rId11"/>
    <p:sldId id="435" r:id="rId12"/>
    <p:sldId id="359" r:id="rId13"/>
    <p:sldId id="363" r:id="rId14"/>
    <p:sldId id="431" r:id="rId15"/>
    <p:sldId id="389" r:id="rId16"/>
    <p:sldId id="364" r:id="rId17"/>
    <p:sldId id="426" r:id="rId18"/>
    <p:sldId id="427" r:id="rId19"/>
    <p:sldId id="428" r:id="rId20"/>
    <p:sldId id="429" r:id="rId21"/>
    <p:sldId id="436" r:id="rId22"/>
    <p:sldId id="437" r:id="rId23"/>
    <p:sldId id="439" r:id="rId24"/>
    <p:sldId id="438" r:id="rId25"/>
    <p:sldId id="440" r:id="rId26"/>
    <p:sldId id="441" r:id="rId27"/>
    <p:sldId id="404" r:id="rId28"/>
    <p:sldId id="40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cis Rick" initials="F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FA3FD2-A19E-4512-BB64-D14EB38DC95F}" v="578" dt="2024-06-30T12:00:35.3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88" autoAdjust="0"/>
    <p:restoredTop sz="94660"/>
  </p:normalViewPr>
  <p:slideViewPr>
    <p:cSldViewPr snapToGrid="0">
      <p:cViewPr varScale="1">
        <p:scale>
          <a:sx n="64" d="100"/>
          <a:sy n="64" d="100"/>
        </p:scale>
        <p:origin x="62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FAC66-C77B-4ADB-8452-EDB50B1B69E8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94E1F-9E18-42A1-A99B-BE43776988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91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F678FD9-B23E-481A-91C8-7A55A8CA40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CBF7648-B35F-4E85-B792-67E3D33D0F80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98377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8FD9-B23E-481A-91C8-7A55A8CA40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65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8FD9-B23E-481A-91C8-7A55A8CA40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35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8FD9-B23E-481A-91C8-7A55A8CA40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2" descr="Resultado de imagem para universidade são francisco">
            <a:extLst>
              <a:ext uri="{FF2B5EF4-FFF2-40B4-BE49-F238E27FC236}">
                <a16:creationId xmlns:a16="http://schemas.microsoft.com/office/drawing/2014/main" id="{3AE39292-D2C3-17EA-2CA7-4EA9261712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152" y="5827594"/>
            <a:ext cx="1030406" cy="103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57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678FD9-B23E-481A-91C8-7A55A8CA40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BF7648-B35F-4E85-B792-67E3D33D0F80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1825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8FD9-B23E-481A-91C8-7A55A8CA40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8FD9-B23E-481A-91C8-7A55A8CA40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4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8FD9-B23E-481A-91C8-7A55A8CA40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6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8FD9-B23E-481A-91C8-7A55A8CA40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9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678FD9-B23E-481A-91C8-7A55A8CA40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BF7648-B35F-4E85-B792-67E3D33D0F80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0218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678FD9-B23E-481A-91C8-7A55A8CA40AC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BF7648-B35F-4E85-B792-67E3D33D0F80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1833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A7CA110-A0DB-402C-9C2B-A5CD1526D0E5}" type="datetime1">
              <a:rPr lang="pt-BR" smtClean="0"/>
              <a:t>30/06/2024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9A812D3-B957-48A2-B44D-89B52437482D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0307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9932" y="702137"/>
            <a:ext cx="11386322" cy="1514070"/>
          </a:xfrm>
        </p:spPr>
        <p:txBody>
          <a:bodyPr>
            <a:noAutofit/>
          </a:bodyPr>
          <a:lstStyle/>
          <a:p>
            <a:pPr algn="r"/>
            <a:r>
              <a:rPr lang="en-US" sz="4800" dirty="0">
                <a:solidFill>
                  <a:schemeClr val="tx1"/>
                </a:solidFill>
                <a:latin typeface="Arial"/>
                <a:cs typeface="Arial"/>
              </a:rPr>
              <a:t>Response bias</a:t>
            </a:r>
            <a:endParaRPr lang="pt-BR" sz="6600" dirty="0">
              <a:solidFill>
                <a:schemeClr val="tx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76661" y="2410940"/>
            <a:ext cx="10922000" cy="711231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2800" dirty="0">
                <a:latin typeface="Arial Narrow" panose="020B0606020202030204" pitchFamily="34" charset="0"/>
                <a:cs typeface="Arial" panose="020B0604020202020204" pitchFamily="34" charset="0"/>
              </a:rPr>
              <a:t>Dr. Felipe Valentini</a:t>
            </a:r>
          </a:p>
          <a:p>
            <a:pPr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2800" dirty="0">
                <a:latin typeface="Arial Narrow" panose="020B0606020202030204" pitchFamily="34" charset="0"/>
                <a:cs typeface="Arial" panose="020B0604020202020204" pitchFamily="34" charset="0"/>
              </a:rPr>
              <a:t>Dr. Ricardo </a:t>
            </a:r>
            <a:r>
              <a:rPr lang="pt-BR" sz="2800">
                <a:latin typeface="Arial Narrow" panose="020B0606020202030204" pitchFamily="34" charset="0"/>
                <a:cs typeface="Arial" panose="020B0604020202020204" pitchFamily="34" charset="0"/>
              </a:rPr>
              <a:t>Primi</a:t>
            </a:r>
            <a:endParaRPr lang="pt-BR" sz="20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280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Picture 4" descr="Resultado de imagem para USF">
            <a:extLst>
              <a:ext uri="{FF2B5EF4-FFF2-40B4-BE49-F238E27FC236}">
                <a16:creationId xmlns:a16="http://schemas.microsoft.com/office/drawing/2014/main" id="{937BEED4-9AE1-476B-8F83-02F3BDD48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475" y="4897837"/>
            <a:ext cx="2314461" cy="158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9972AAC-D24E-0B4A-3F28-C4BE5C96B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28" y="3735830"/>
            <a:ext cx="4387158" cy="279117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4BC9853-BE5A-14C9-7062-7E72B8FFA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531" y="5131418"/>
            <a:ext cx="998676" cy="102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39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BC9B206-4BA2-5CDD-0C28-96121A4B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10</a:t>
            </a:fld>
            <a:endParaRPr lang="en-US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F2ACCAD8-34B6-7453-53E3-E7BCB949FCE9}"/>
              </a:ext>
            </a:extLst>
          </p:cNvPr>
          <p:cNvSpPr txBox="1">
            <a:spLocks/>
          </p:cNvSpPr>
          <p:nvPr/>
        </p:nvSpPr>
        <p:spPr>
          <a:xfrm>
            <a:off x="6527035" y="1165732"/>
            <a:ext cx="5307155" cy="1590763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i="1" dirty="0">
                <a:sym typeface="Symbol" panose="05050102010706020507" pitchFamily="18" charset="2"/>
              </a:rPr>
              <a:t>When </a:t>
            </a:r>
            <a:r>
              <a:rPr lang="pt-BR" sz="3200" i="1" dirty="0" err="1">
                <a:sym typeface="Symbol" panose="05050102010706020507" pitchFamily="18" charset="2"/>
              </a:rPr>
              <a:t>the</a:t>
            </a:r>
            <a:r>
              <a:rPr lang="pt-BR" sz="3200" i="1" dirty="0">
                <a:sym typeface="Symbol" panose="05050102010706020507" pitchFamily="18" charset="2"/>
              </a:rPr>
              <a:t> </a:t>
            </a:r>
            <a:r>
              <a:rPr lang="pt-BR" sz="3200" i="1" dirty="0" err="1">
                <a:sym typeface="Symbol" panose="05050102010706020507" pitchFamily="18" charset="2"/>
              </a:rPr>
              <a:t>source</a:t>
            </a:r>
            <a:r>
              <a:rPr lang="pt-BR" sz="3200" i="1" dirty="0">
                <a:sym typeface="Symbol" panose="05050102010706020507" pitchFamily="18" charset="2"/>
              </a:rPr>
              <a:t> </a:t>
            </a:r>
            <a:r>
              <a:rPr lang="pt-BR" sz="3200" i="1" dirty="0" err="1">
                <a:sym typeface="Symbol" panose="05050102010706020507" pitchFamily="18" charset="2"/>
              </a:rPr>
              <a:t>of</a:t>
            </a:r>
            <a:r>
              <a:rPr lang="pt-BR" sz="3200" i="1" dirty="0">
                <a:sym typeface="Symbol" panose="05050102010706020507" pitchFamily="18" charset="2"/>
              </a:rPr>
              <a:t> </a:t>
            </a:r>
            <a:r>
              <a:rPr lang="pt-BR" sz="3200" i="1" dirty="0" err="1">
                <a:sym typeface="Symbol" panose="05050102010706020507" pitchFamily="18" charset="2"/>
              </a:rPr>
              <a:t>the</a:t>
            </a:r>
            <a:r>
              <a:rPr lang="pt-BR" sz="3200" i="1" dirty="0">
                <a:sym typeface="Symbol" panose="05050102010706020507" pitchFamily="18" charset="2"/>
              </a:rPr>
              <a:t> </a:t>
            </a:r>
            <a:r>
              <a:rPr lang="pt-BR" sz="3200" i="1" dirty="0" err="1">
                <a:sym typeface="Symbol" panose="05050102010706020507" pitchFamily="18" charset="2"/>
              </a:rPr>
              <a:t>variability</a:t>
            </a:r>
            <a:r>
              <a:rPr lang="pt-BR" sz="3200" i="1" dirty="0">
                <a:sym typeface="Symbol" panose="05050102010706020507" pitchFamily="18" charset="2"/>
              </a:rPr>
              <a:t> </a:t>
            </a:r>
            <a:r>
              <a:rPr lang="pt-BR" sz="3200" i="1" dirty="0" err="1">
                <a:sym typeface="Symbol" panose="05050102010706020507" pitchFamily="18" charset="2"/>
              </a:rPr>
              <a:t>is</a:t>
            </a:r>
            <a:r>
              <a:rPr lang="pt-BR" sz="3200" i="1" dirty="0">
                <a:sym typeface="Symbol" panose="05050102010706020507" pitchFamily="18" charset="2"/>
              </a:rPr>
              <a:t> in </a:t>
            </a:r>
            <a:r>
              <a:rPr lang="pt-BR" sz="3200" i="1" dirty="0" err="1">
                <a:sym typeface="Symbol" panose="05050102010706020507" pitchFamily="18" charset="2"/>
              </a:rPr>
              <a:t>the</a:t>
            </a:r>
            <a:r>
              <a:rPr lang="pt-BR" sz="3200" i="1" dirty="0">
                <a:sym typeface="Symbol" panose="05050102010706020507" pitchFamily="18" charset="2"/>
              </a:rPr>
              <a:t> </a:t>
            </a:r>
            <a:r>
              <a:rPr lang="pt-BR" sz="3200" i="1" dirty="0" err="1">
                <a:sym typeface="Symbol" panose="05050102010706020507" pitchFamily="18" charset="2"/>
              </a:rPr>
              <a:t>same</a:t>
            </a:r>
            <a:r>
              <a:rPr lang="pt-BR" sz="3200" i="1" dirty="0">
                <a:sym typeface="Symbol" panose="05050102010706020507" pitchFamily="18" charset="2"/>
              </a:rPr>
              <a:t> </a:t>
            </a:r>
            <a:r>
              <a:rPr lang="pt-BR" sz="3200" i="1" dirty="0" err="1">
                <a:sym typeface="Symbol" panose="05050102010706020507" pitchFamily="18" charset="2"/>
              </a:rPr>
              <a:t>level</a:t>
            </a:r>
            <a:r>
              <a:rPr lang="pt-BR" sz="3200" i="1" dirty="0">
                <a:sym typeface="Symbol" panose="05050102010706020507" pitchFamily="18" charset="2"/>
              </a:rPr>
              <a:t> </a:t>
            </a:r>
            <a:r>
              <a:rPr lang="pt-BR" sz="3200" i="1" dirty="0" err="1">
                <a:sym typeface="Symbol" panose="05050102010706020507" pitchFamily="18" charset="2"/>
              </a:rPr>
              <a:t>of</a:t>
            </a:r>
            <a:r>
              <a:rPr lang="pt-BR" sz="3200" i="1" dirty="0">
                <a:sym typeface="Symbol" panose="05050102010706020507" pitchFamily="18" charset="2"/>
              </a:rPr>
              <a:t> </a:t>
            </a:r>
            <a:r>
              <a:rPr lang="pt-BR" sz="3200" i="1" dirty="0" err="1">
                <a:sym typeface="Symbol" panose="05050102010706020507" pitchFamily="18" charset="2"/>
              </a:rPr>
              <a:t>the</a:t>
            </a:r>
            <a:r>
              <a:rPr lang="pt-BR" sz="3200" i="1" dirty="0">
                <a:sym typeface="Symbol" panose="05050102010706020507" pitchFamily="18" charset="2"/>
              </a:rPr>
              <a:t> </a:t>
            </a:r>
            <a:r>
              <a:rPr lang="pt-BR" sz="3200" i="1" dirty="0" err="1">
                <a:sym typeface="Symbol" panose="05050102010706020507" pitchFamily="18" charset="2"/>
              </a:rPr>
              <a:t>subjects</a:t>
            </a:r>
            <a:r>
              <a:rPr lang="pt-BR" sz="3200" i="1" dirty="0">
                <a:sym typeface="Symbol" panose="05050102010706020507" pitchFamily="18" charset="2"/>
              </a:rPr>
              <a:t> ...</a:t>
            </a:r>
            <a:endParaRPr lang="pt-BR" sz="3200" i="1" baseline="-25000" dirty="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  <p:pic>
        <p:nvPicPr>
          <p:cNvPr id="1026" name="Picture 2" descr="Up: Sr. Fredricksen, encontré mi niñez - Cinencuentro">
            <a:extLst>
              <a:ext uri="{FF2B5EF4-FFF2-40B4-BE49-F238E27FC236}">
                <a16:creationId xmlns:a16="http://schemas.microsoft.com/office/drawing/2014/main" id="{C41A36F5-BE8B-3AD5-E527-E5ED33286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59" y="370994"/>
            <a:ext cx="4857136" cy="273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ubtítulo 2">
            <a:extLst>
              <a:ext uri="{FF2B5EF4-FFF2-40B4-BE49-F238E27FC236}">
                <a16:creationId xmlns:a16="http://schemas.microsoft.com/office/drawing/2014/main" id="{BA342197-E01C-3C81-570B-66E8F6E1AC2E}"/>
              </a:ext>
            </a:extLst>
          </p:cNvPr>
          <p:cNvSpPr txBox="1">
            <a:spLocks/>
          </p:cNvSpPr>
          <p:nvPr/>
        </p:nvSpPr>
        <p:spPr>
          <a:xfrm>
            <a:off x="7089058" y="4025887"/>
            <a:ext cx="5307155" cy="159076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i="1" dirty="0">
                <a:sym typeface="Symbol" panose="05050102010706020507" pitchFamily="18" charset="2"/>
              </a:rPr>
              <a:t>Do </a:t>
            </a:r>
            <a:r>
              <a:rPr lang="pt-BR" sz="3200" i="1" dirty="0" err="1">
                <a:sym typeface="Symbol" panose="05050102010706020507" pitchFamily="18" charset="2"/>
              </a:rPr>
              <a:t>you</a:t>
            </a:r>
            <a:r>
              <a:rPr lang="pt-BR" sz="3200" i="1" dirty="0">
                <a:sym typeface="Symbol" panose="05050102010706020507" pitchFamily="18" charset="2"/>
              </a:rPr>
              <a:t> like:</a:t>
            </a:r>
          </a:p>
          <a:p>
            <a:pPr marL="0" indent="0">
              <a:buNone/>
            </a:pPr>
            <a:r>
              <a:rPr lang="pt-BR" sz="3200" i="1" dirty="0">
                <a:sym typeface="Symbol" panose="05050102010706020507" pitchFamily="18" charset="2"/>
              </a:rPr>
              <a:t>Pets?</a:t>
            </a:r>
          </a:p>
          <a:p>
            <a:pPr marL="0" indent="0">
              <a:buNone/>
            </a:pPr>
            <a:r>
              <a:rPr lang="pt-BR" sz="3200" i="1" dirty="0">
                <a:sym typeface="Symbol" panose="05050102010706020507" pitchFamily="18" charset="2"/>
              </a:rPr>
              <a:t>Being </a:t>
            </a:r>
            <a:r>
              <a:rPr lang="pt-BR" sz="3200" i="1" dirty="0" err="1">
                <a:sym typeface="Symbol" panose="05050102010706020507" pitchFamily="18" charset="2"/>
              </a:rPr>
              <a:t>outside</a:t>
            </a:r>
            <a:r>
              <a:rPr lang="pt-BR" sz="3200" i="1" dirty="0">
                <a:sym typeface="Symbol" panose="05050102010706020507" pitchFamily="18" charset="2"/>
              </a:rPr>
              <a:t>?</a:t>
            </a:r>
          </a:p>
          <a:p>
            <a:pPr marL="0" indent="0">
              <a:buNone/>
            </a:pPr>
            <a:r>
              <a:rPr lang="pt-BR" sz="3200" i="1" dirty="0">
                <a:sym typeface="Symbol" panose="05050102010706020507" pitchFamily="18" charset="2"/>
              </a:rPr>
              <a:t>Being </a:t>
            </a:r>
            <a:r>
              <a:rPr lang="pt-BR" sz="3200" i="1" dirty="0" err="1">
                <a:sym typeface="Symbol" panose="05050102010706020507" pitchFamily="18" charset="2"/>
              </a:rPr>
              <a:t>inside</a:t>
            </a:r>
            <a:r>
              <a:rPr lang="pt-BR" sz="3200" i="1" dirty="0">
                <a:sym typeface="Symbol" panose="05050102010706020507" pitchFamily="18" charset="2"/>
              </a:rPr>
              <a:t>?</a:t>
            </a:r>
          </a:p>
        </p:txBody>
      </p:sp>
      <p:sp>
        <p:nvSpPr>
          <p:cNvPr id="41" name="Subtítulo 2">
            <a:extLst>
              <a:ext uri="{FF2B5EF4-FFF2-40B4-BE49-F238E27FC236}">
                <a16:creationId xmlns:a16="http://schemas.microsoft.com/office/drawing/2014/main" id="{730E0644-E20A-D3BC-AD0A-3938817DDD25}"/>
              </a:ext>
            </a:extLst>
          </p:cNvPr>
          <p:cNvSpPr txBox="1">
            <a:spLocks/>
          </p:cNvSpPr>
          <p:nvPr/>
        </p:nvSpPr>
        <p:spPr>
          <a:xfrm>
            <a:off x="1032389" y="4248990"/>
            <a:ext cx="5307155" cy="1590763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i="1" dirty="0">
                <a:sym typeface="Symbol" panose="05050102010706020507" pitchFamily="18" charset="2"/>
              </a:rPr>
              <a:t>Imagine Mr. </a:t>
            </a:r>
            <a:r>
              <a:rPr lang="pt-BR" sz="3200" i="1" dirty="0" err="1">
                <a:sym typeface="Symbol" panose="05050102010706020507" pitchFamily="18" charset="2"/>
              </a:rPr>
              <a:t>Fredricksen</a:t>
            </a:r>
            <a:r>
              <a:rPr lang="pt-BR" sz="3200" i="1" dirty="0">
                <a:sym typeface="Symbol" panose="05050102010706020507" pitchFamily="18" charset="2"/>
              </a:rPr>
              <a:t> </a:t>
            </a:r>
            <a:r>
              <a:rPr lang="pt-BR" sz="3200" i="1" dirty="0" err="1">
                <a:sym typeface="Symbol" panose="05050102010706020507" pitchFamily="18" charset="2"/>
              </a:rPr>
              <a:t>answering</a:t>
            </a:r>
            <a:r>
              <a:rPr lang="pt-BR" sz="3200" i="1" dirty="0">
                <a:sym typeface="Symbol" panose="05050102010706020507" pitchFamily="18" charset="2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6893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BC9B206-4BA2-5CDD-0C28-96121A4B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11</a:t>
            </a:fld>
            <a:endParaRPr lang="en-U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B9B3603-6ADD-E309-C9BD-D94FDF5A9F2A}"/>
              </a:ext>
            </a:extLst>
          </p:cNvPr>
          <p:cNvSpPr/>
          <p:nvPr/>
        </p:nvSpPr>
        <p:spPr>
          <a:xfrm>
            <a:off x="1963413" y="1340977"/>
            <a:ext cx="1501810" cy="116714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bias</a:t>
            </a: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0A1CD25-9BB7-AE36-949E-A7D1BC386F4E}"/>
              </a:ext>
            </a:extLst>
          </p:cNvPr>
          <p:cNvSpPr/>
          <p:nvPr/>
        </p:nvSpPr>
        <p:spPr>
          <a:xfrm>
            <a:off x="1615677" y="3350276"/>
            <a:ext cx="874060" cy="63452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u1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9033FC5-0339-D1C2-B996-3AF456E8A850}"/>
              </a:ext>
            </a:extLst>
          </p:cNvPr>
          <p:cNvSpPr/>
          <p:nvPr/>
        </p:nvSpPr>
        <p:spPr>
          <a:xfrm>
            <a:off x="3956356" y="3345603"/>
            <a:ext cx="874060" cy="63452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u3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9B52CB-67E7-E35B-205B-86450569ED75}"/>
              </a:ext>
            </a:extLst>
          </p:cNvPr>
          <p:cNvSpPr/>
          <p:nvPr/>
        </p:nvSpPr>
        <p:spPr>
          <a:xfrm>
            <a:off x="2767019" y="3345604"/>
            <a:ext cx="874060" cy="63452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u2</a:t>
            </a:r>
          </a:p>
        </p:txBody>
      </p:sp>
      <p:cxnSp>
        <p:nvCxnSpPr>
          <p:cNvPr id="13" name="Conector de seta reta 21">
            <a:extLst>
              <a:ext uri="{FF2B5EF4-FFF2-40B4-BE49-F238E27FC236}">
                <a16:creationId xmlns:a16="http://schemas.microsoft.com/office/drawing/2014/main" id="{96D88596-FCE6-DB83-9D4C-B6B8BD46F9BC}"/>
              </a:ext>
            </a:extLst>
          </p:cNvPr>
          <p:cNvCxnSpPr>
            <a:cxnSpLocks/>
            <a:stCxn id="9" idx="4"/>
            <a:endCxn id="11" idx="0"/>
          </p:cNvCxnSpPr>
          <p:nvPr/>
        </p:nvCxnSpPr>
        <p:spPr>
          <a:xfrm>
            <a:off x="2714318" y="2508119"/>
            <a:ext cx="1679069" cy="83748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21">
            <a:extLst>
              <a:ext uri="{FF2B5EF4-FFF2-40B4-BE49-F238E27FC236}">
                <a16:creationId xmlns:a16="http://schemas.microsoft.com/office/drawing/2014/main" id="{1FAF760D-A43D-A222-01E2-3496C2CC00A7}"/>
              </a:ext>
            </a:extLst>
          </p:cNvPr>
          <p:cNvCxnSpPr>
            <a:cxnSpLocks/>
            <a:stCxn id="9" idx="4"/>
            <a:endCxn id="12" idx="0"/>
          </p:cNvCxnSpPr>
          <p:nvPr/>
        </p:nvCxnSpPr>
        <p:spPr>
          <a:xfrm>
            <a:off x="2714318" y="2508119"/>
            <a:ext cx="489731" cy="837485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21">
            <a:extLst>
              <a:ext uri="{FF2B5EF4-FFF2-40B4-BE49-F238E27FC236}">
                <a16:creationId xmlns:a16="http://schemas.microsoft.com/office/drawing/2014/main" id="{5E3B070C-CE0A-7931-67FF-F6FAC03608F0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>
          <a:xfrm flipH="1">
            <a:off x="2052708" y="2508119"/>
            <a:ext cx="661611" cy="842157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ipse 4">
            <a:extLst>
              <a:ext uri="{FF2B5EF4-FFF2-40B4-BE49-F238E27FC236}">
                <a16:creationId xmlns:a16="http://schemas.microsoft.com/office/drawing/2014/main" id="{137B214A-58FA-267A-A201-88A32BA75D69}"/>
              </a:ext>
            </a:extLst>
          </p:cNvPr>
          <p:cNvSpPr/>
          <p:nvPr/>
        </p:nvSpPr>
        <p:spPr>
          <a:xfrm>
            <a:off x="2418463" y="4785665"/>
            <a:ext cx="1536490" cy="126462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</a:t>
            </a: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Conector de seta reta 21">
            <a:extLst>
              <a:ext uri="{FF2B5EF4-FFF2-40B4-BE49-F238E27FC236}">
                <a16:creationId xmlns:a16="http://schemas.microsoft.com/office/drawing/2014/main" id="{9AE8F443-631B-2B5D-FCC3-45775AF3A17F}"/>
              </a:ext>
            </a:extLst>
          </p:cNvPr>
          <p:cNvCxnSpPr>
            <a:cxnSpLocks/>
            <a:stCxn id="5" idx="0"/>
            <a:endCxn id="11" idx="2"/>
          </p:cNvCxnSpPr>
          <p:nvPr/>
        </p:nvCxnSpPr>
        <p:spPr>
          <a:xfrm flipV="1">
            <a:off x="3186708" y="3980124"/>
            <a:ext cx="1206679" cy="805541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21">
            <a:extLst>
              <a:ext uri="{FF2B5EF4-FFF2-40B4-BE49-F238E27FC236}">
                <a16:creationId xmlns:a16="http://schemas.microsoft.com/office/drawing/2014/main" id="{721B0C85-8724-7E5D-B6AA-BA844BCA7A03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V="1">
            <a:off x="3186708" y="3980125"/>
            <a:ext cx="17342" cy="80554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21">
            <a:extLst>
              <a:ext uri="{FF2B5EF4-FFF2-40B4-BE49-F238E27FC236}">
                <a16:creationId xmlns:a16="http://schemas.microsoft.com/office/drawing/2014/main" id="{CEFD6581-5618-CCD4-056B-CB49C5E9E72F}"/>
              </a:ext>
            </a:extLst>
          </p:cNvPr>
          <p:cNvCxnSpPr>
            <a:cxnSpLocks/>
            <a:stCxn id="5" idx="0"/>
            <a:endCxn id="10" idx="2"/>
          </p:cNvCxnSpPr>
          <p:nvPr/>
        </p:nvCxnSpPr>
        <p:spPr>
          <a:xfrm flipH="1" flipV="1">
            <a:off x="2052708" y="3984797"/>
            <a:ext cx="1134000" cy="80086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ítulo 2">
            <a:extLst>
              <a:ext uri="{FF2B5EF4-FFF2-40B4-BE49-F238E27FC236}">
                <a16:creationId xmlns:a16="http://schemas.microsoft.com/office/drawing/2014/main" id="{F2ACCAD8-34B6-7453-53E3-E7BCB949FCE9}"/>
              </a:ext>
            </a:extLst>
          </p:cNvPr>
          <p:cNvSpPr txBox="1">
            <a:spLocks/>
          </p:cNvSpPr>
          <p:nvPr/>
        </p:nvSpPr>
        <p:spPr>
          <a:xfrm>
            <a:off x="6527035" y="1165732"/>
            <a:ext cx="5307155" cy="1590763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i="1" dirty="0">
                <a:sym typeface="Symbol" panose="05050102010706020507" pitchFamily="18" charset="2"/>
              </a:rPr>
              <a:t>When </a:t>
            </a:r>
            <a:r>
              <a:rPr lang="pt-BR" sz="3200" i="1" dirty="0" err="1">
                <a:sym typeface="Symbol" panose="05050102010706020507" pitchFamily="18" charset="2"/>
              </a:rPr>
              <a:t>the</a:t>
            </a:r>
            <a:r>
              <a:rPr lang="pt-BR" sz="3200" i="1" dirty="0">
                <a:sym typeface="Symbol" panose="05050102010706020507" pitchFamily="18" charset="2"/>
              </a:rPr>
              <a:t> </a:t>
            </a:r>
            <a:r>
              <a:rPr lang="pt-BR" sz="3200" i="1" dirty="0" err="1">
                <a:sym typeface="Symbol" panose="05050102010706020507" pitchFamily="18" charset="2"/>
              </a:rPr>
              <a:t>source</a:t>
            </a:r>
            <a:r>
              <a:rPr lang="pt-BR" sz="3200" i="1" dirty="0">
                <a:sym typeface="Symbol" panose="05050102010706020507" pitchFamily="18" charset="2"/>
              </a:rPr>
              <a:t> </a:t>
            </a:r>
            <a:r>
              <a:rPr lang="pt-BR" sz="3200" i="1" dirty="0" err="1">
                <a:sym typeface="Symbol" panose="05050102010706020507" pitchFamily="18" charset="2"/>
              </a:rPr>
              <a:t>of</a:t>
            </a:r>
            <a:r>
              <a:rPr lang="pt-BR" sz="3200" i="1" dirty="0">
                <a:sym typeface="Symbol" panose="05050102010706020507" pitchFamily="18" charset="2"/>
              </a:rPr>
              <a:t> </a:t>
            </a:r>
            <a:r>
              <a:rPr lang="pt-BR" sz="3200" i="1" dirty="0" err="1">
                <a:sym typeface="Symbol" panose="05050102010706020507" pitchFamily="18" charset="2"/>
              </a:rPr>
              <a:t>the</a:t>
            </a:r>
            <a:r>
              <a:rPr lang="pt-BR" sz="3200" i="1" dirty="0">
                <a:sym typeface="Symbol" panose="05050102010706020507" pitchFamily="18" charset="2"/>
              </a:rPr>
              <a:t> </a:t>
            </a:r>
            <a:r>
              <a:rPr lang="pt-BR" sz="3200" i="1" dirty="0" err="1">
                <a:sym typeface="Symbol" panose="05050102010706020507" pitchFamily="18" charset="2"/>
              </a:rPr>
              <a:t>variability</a:t>
            </a:r>
            <a:r>
              <a:rPr lang="pt-BR" sz="3200" i="1" dirty="0">
                <a:sym typeface="Symbol" panose="05050102010706020507" pitchFamily="18" charset="2"/>
              </a:rPr>
              <a:t> </a:t>
            </a:r>
            <a:r>
              <a:rPr lang="pt-BR" sz="3200" i="1" dirty="0" err="1">
                <a:sym typeface="Symbol" panose="05050102010706020507" pitchFamily="18" charset="2"/>
              </a:rPr>
              <a:t>is</a:t>
            </a:r>
            <a:r>
              <a:rPr lang="pt-BR" sz="3200" i="1" dirty="0">
                <a:sym typeface="Symbol" panose="05050102010706020507" pitchFamily="18" charset="2"/>
              </a:rPr>
              <a:t> in </a:t>
            </a:r>
            <a:r>
              <a:rPr lang="pt-BR" sz="3200" i="1" dirty="0" err="1">
                <a:sym typeface="Symbol" panose="05050102010706020507" pitchFamily="18" charset="2"/>
              </a:rPr>
              <a:t>the</a:t>
            </a:r>
            <a:r>
              <a:rPr lang="pt-BR" sz="3200" i="1" dirty="0">
                <a:sym typeface="Symbol" panose="05050102010706020507" pitchFamily="18" charset="2"/>
              </a:rPr>
              <a:t> </a:t>
            </a:r>
            <a:r>
              <a:rPr lang="pt-BR" sz="3200" i="1" dirty="0" err="1">
                <a:sym typeface="Symbol" panose="05050102010706020507" pitchFamily="18" charset="2"/>
              </a:rPr>
              <a:t>same</a:t>
            </a:r>
            <a:r>
              <a:rPr lang="pt-BR" sz="3200" i="1" dirty="0">
                <a:sym typeface="Symbol" panose="05050102010706020507" pitchFamily="18" charset="2"/>
              </a:rPr>
              <a:t> </a:t>
            </a:r>
            <a:r>
              <a:rPr lang="pt-BR" sz="3200" i="1" dirty="0" err="1">
                <a:sym typeface="Symbol" panose="05050102010706020507" pitchFamily="18" charset="2"/>
              </a:rPr>
              <a:t>level</a:t>
            </a:r>
            <a:r>
              <a:rPr lang="pt-BR" sz="3200" i="1" dirty="0">
                <a:sym typeface="Symbol" panose="05050102010706020507" pitchFamily="18" charset="2"/>
              </a:rPr>
              <a:t> </a:t>
            </a:r>
            <a:r>
              <a:rPr lang="pt-BR" sz="3200" i="1" dirty="0" err="1">
                <a:sym typeface="Symbol" panose="05050102010706020507" pitchFamily="18" charset="2"/>
              </a:rPr>
              <a:t>of</a:t>
            </a:r>
            <a:r>
              <a:rPr lang="pt-BR" sz="3200" i="1" dirty="0">
                <a:sym typeface="Symbol" panose="05050102010706020507" pitchFamily="18" charset="2"/>
              </a:rPr>
              <a:t> </a:t>
            </a:r>
            <a:r>
              <a:rPr lang="pt-BR" sz="3200" i="1" dirty="0" err="1">
                <a:sym typeface="Symbol" panose="05050102010706020507" pitchFamily="18" charset="2"/>
              </a:rPr>
              <a:t>the</a:t>
            </a:r>
            <a:r>
              <a:rPr lang="pt-BR" sz="3200" i="1" dirty="0">
                <a:sym typeface="Symbol" panose="05050102010706020507" pitchFamily="18" charset="2"/>
              </a:rPr>
              <a:t> </a:t>
            </a:r>
            <a:r>
              <a:rPr lang="pt-BR" sz="3200" i="1" dirty="0" err="1">
                <a:sym typeface="Symbol" panose="05050102010706020507" pitchFamily="18" charset="2"/>
              </a:rPr>
              <a:t>subjects</a:t>
            </a:r>
            <a:r>
              <a:rPr lang="pt-BR" sz="3200" i="1" dirty="0">
                <a:sym typeface="Symbol" panose="05050102010706020507" pitchFamily="18" charset="2"/>
              </a:rPr>
              <a:t> ...</a:t>
            </a:r>
            <a:endParaRPr lang="pt-BR" sz="3200" i="1" baseline="-25000" dirty="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  <p:cxnSp>
        <p:nvCxnSpPr>
          <p:cNvPr id="17" name="Conector de seta reta 21">
            <a:extLst>
              <a:ext uri="{FF2B5EF4-FFF2-40B4-BE49-F238E27FC236}">
                <a16:creationId xmlns:a16="http://schemas.microsoft.com/office/drawing/2014/main" id="{309B357C-D644-FA30-CF67-A8B04DC29DE5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2714318" y="2508119"/>
            <a:ext cx="1364493" cy="1751647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21">
            <a:extLst>
              <a:ext uri="{FF2B5EF4-FFF2-40B4-BE49-F238E27FC236}">
                <a16:creationId xmlns:a16="http://schemas.microsoft.com/office/drawing/2014/main" id="{788F9A89-2140-E068-EF56-CCBEB981B7B8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2714318" y="2508119"/>
            <a:ext cx="455048" cy="1841763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1">
            <a:extLst>
              <a:ext uri="{FF2B5EF4-FFF2-40B4-BE49-F238E27FC236}">
                <a16:creationId xmlns:a16="http://schemas.microsoft.com/office/drawing/2014/main" id="{AD83156A-7585-435E-A0D4-7921033F2512}"/>
              </a:ext>
            </a:extLst>
          </p:cNvPr>
          <p:cNvCxnSpPr>
            <a:cxnSpLocks/>
            <a:stCxn id="9" idx="4"/>
          </p:cNvCxnSpPr>
          <p:nvPr/>
        </p:nvCxnSpPr>
        <p:spPr>
          <a:xfrm flipH="1">
            <a:off x="2573120" y="2508119"/>
            <a:ext cx="141198" cy="1841763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0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B2B341B-B81C-2830-5448-D489F99B1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12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E0FB2E-0D2C-4F51-E656-B2DCAE94D751}"/>
              </a:ext>
            </a:extLst>
          </p:cNvPr>
          <p:cNvSpPr txBox="1">
            <a:spLocks/>
          </p:cNvSpPr>
          <p:nvPr/>
        </p:nvSpPr>
        <p:spPr>
          <a:xfrm>
            <a:off x="1371599" y="677334"/>
            <a:ext cx="8698089" cy="502355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i="1" dirty="0">
                <a:solidFill>
                  <a:srgbClr val="374151"/>
                </a:solidFill>
                <a:effectLst/>
                <a:latin typeface="Söhne"/>
              </a:rPr>
              <a:t>Intra-person heterogeneity</a:t>
            </a:r>
          </a:p>
          <a:p>
            <a:endParaRPr lang="en-US" sz="2400" i="1" dirty="0">
              <a:solidFill>
                <a:srgbClr val="374151"/>
              </a:solidFill>
              <a:latin typeface="Söhne"/>
            </a:endParaRPr>
          </a:p>
          <a:p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Response biases are systematic and interpersonal distortions of the 'true responses’. </a:t>
            </a:r>
          </a:p>
          <a:p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Personal-DIF </a:t>
            </a:r>
          </a:p>
          <a:p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It is not necessarily an attempt at falsification.</a:t>
            </a:r>
          </a:p>
          <a:p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It introduces an extra dimension into the model.</a:t>
            </a:r>
          </a:p>
          <a:p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04849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ACDBA8D-8C5A-1042-1905-83C9B084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EBC61A41-4FA9-3142-FF5F-7765C544C044}"/>
              </a:ext>
            </a:extLst>
          </p:cNvPr>
          <p:cNvSpPr txBox="1"/>
          <p:nvPr/>
        </p:nvSpPr>
        <p:spPr>
          <a:xfrm>
            <a:off x="2150289" y="424861"/>
            <a:ext cx="86202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Responses might be affected by </a:t>
            </a:r>
          </a:p>
          <a:p>
            <a:r>
              <a:rPr lang="en-US" sz="2400" dirty="0"/>
              <a:t>		</a:t>
            </a:r>
          </a:p>
          <a:p>
            <a:pPr marL="342900" indent="-342900">
              <a:buFont typeface="Corbel" panose="020B0503020204020204" pitchFamily="34" charset="0"/>
              <a:buChar char="⁻"/>
            </a:pPr>
            <a:r>
              <a:rPr lang="en-US" sz="2400" dirty="0"/>
              <a:t>		Intrapersonal Thresholds Differences / group reference </a:t>
            </a:r>
          </a:p>
          <a:p>
            <a:pPr marL="342900" indent="-342900">
              <a:buFont typeface="Corbel" panose="020B0503020204020204" pitchFamily="34" charset="0"/>
              <a:buChar char="⁻"/>
            </a:pPr>
            <a:endParaRPr lang="en-US" sz="2400" dirty="0"/>
          </a:p>
          <a:p>
            <a:pPr marL="342900" indent="-342900">
              <a:buFont typeface="Corbel" panose="020B0503020204020204" pitchFamily="34" charset="0"/>
              <a:buChar char="⁻"/>
            </a:pPr>
            <a:r>
              <a:rPr lang="en-US" sz="2400" dirty="0"/>
              <a:t>		Acquiescence</a:t>
            </a:r>
          </a:p>
          <a:p>
            <a:pPr marL="342900" indent="-342900">
              <a:buFont typeface="Corbel" panose="020B0503020204020204" pitchFamily="34" charset="0"/>
              <a:buChar char="⁻"/>
            </a:pPr>
            <a:endParaRPr lang="en-US" sz="2400" dirty="0"/>
          </a:p>
          <a:p>
            <a:pPr marL="342900" indent="-342900">
              <a:buFont typeface="Corbel" panose="020B0503020204020204" pitchFamily="34" charset="0"/>
              <a:buChar char="⁻"/>
            </a:pPr>
            <a:r>
              <a:rPr lang="en-US" sz="2400" dirty="0"/>
              <a:t>		Extreme Response</a:t>
            </a:r>
          </a:p>
          <a:p>
            <a:pPr marL="342900" indent="-342900">
              <a:buFont typeface="Corbel" panose="020B0503020204020204" pitchFamily="34" charset="0"/>
              <a:buChar char="⁻"/>
            </a:pPr>
            <a:endParaRPr lang="en-US" sz="2400" dirty="0"/>
          </a:p>
          <a:p>
            <a:pPr marL="342900" indent="-342900">
              <a:buFont typeface="Corbel" panose="020B0503020204020204" pitchFamily="34" charset="0"/>
              <a:buChar char="⁻"/>
            </a:pPr>
            <a:r>
              <a:rPr lang="en-US" sz="2400" dirty="0"/>
              <a:t>		Social Desirability</a:t>
            </a:r>
          </a:p>
          <a:p>
            <a:pPr marL="342900" indent="-342900">
              <a:buFont typeface="Corbel" panose="020B0503020204020204" pitchFamily="34" charset="0"/>
              <a:buChar char="⁻"/>
            </a:pPr>
            <a:endParaRPr lang="en-US" sz="2400" dirty="0"/>
          </a:p>
          <a:p>
            <a:pPr marL="342900" indent="-342900">
              <a:buFont typeface="Corbel" panose="020B0503020204020204" pitchFamily="34" charset="0"/>
              <a:buChar char="⁻"/>
            </a:pPr>
            <a:r>
              <a:rPr lang="en-US" sz="2400" dirty="0"/>
              <a:t>        Overclaiming</a:t>
            </a:r>
          </a:p>
          <a:p>
            <a:pPr marL="342900" indent="-342900">
              <a:buFont typeface="Corbel" panose="020B0503020204020204" pitchFamily="34" charset="0"/>
              <a:buChar char="⁻"/>
            </a:pPr>
            <a:endParaRPr lang="en-US" sz="2400" dirty="0"/>
          </a:p>
          <a:p>
            <a:pPr marL="342900" indent="-342900">
              <a:buFont typeface="Corbel" panose="020B0503020204020204" pitchFamily="34" charset="0"/>
              <a:buChar char="⁻"/>
            </a:pPr>
            <a:r>
              <a:rPr lang="en-US" sz="2400" dirty="0"/>
              <a:t>        Prestige ?</a:t>
            </a:r>
          </a:p>
          <a:p>
            <a:endParaRPr lang="en-US" sz="2400" dirty="0"/>
          </a:p>
          <a:p>
            <a:r>
              <a:rPr lang="en-US" sz="2400" i="1" dirty="0"/>
              <a:t>Among others…</a:t>
            </a:r>
          </a:p>
        </p:txBody>
      </p:sp>
    </p:spTree>
    <p:extLst>
      <p:ext uri="{BB962C8B-B14F-4D97-AF65-F5344CB8AC3E}">
        <p14:creationId xmlns:p14="http://schemas.microsoft.com/office/powerpoint/2010/main" val="358648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A107163-1606-F81F-FE41-FACF6A00C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14</a:t>
            </a:fld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AB1559-15EE-0D4A-EC97-209E5731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05" y="99961"/>
            <a:ext cx="7361695" cy="5080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BC0750-3C65-2E7F-0977-C17960BE6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83" y="4039992"/>
            <a:ext cx="6820852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74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ACDBA8D-8C5A-1042-1905-83C9B084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4B1F445A-4C11-5273-503B-83358B5BF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363767"/>
              </p:ext>
            </p:extLst>
          </p:nvPr>
        </p:nvGraphicFramePr>
        <p:xfrm>
          <a:off x="2136150" y="275667"/>
          <a:ext cx="8687072" cy="62696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99644">
                  <a:extLst>
                    <a:ext uri="{9D8B030D-6E8A-4147-A177-3AD203B41FA5}">
                      <a16:colId xmlns:a16="http://schemas.microsoft.com/office/drawing/2014/main" val="490596131"/>
                    </a:ext>
                  </a:extLst>
                </a:gridCol>
                <a:gridCol w="5887428">
                  <a:extLst>
                    <a:ext uri="{9D8B030D-6E8A-4147-A177-3AD203B41FA5}">
                      <a16:colId xmlns:a16="http://schemas.microsoft.com/office/drawing/2014/main" val="3821248466"/>
                    </a:ext>
                  </a:extLst>
                </a:gridCol>
              </a:tblGrid>
              <a:tr h="19044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noProof="0" dirty="0">
                          <a:effectLst/>
                          <a:latin typeface="Söhne"/>
                        </a:rPr>
                        <a:t>Bias</a:t>
                      </a:r>
                      <a:endParaRPr lang="en-US" sz="2400" noProof="0" dirty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noProof="0" dirty="0">
                          <a:effectLst/>
                          <a:latin typeface="Söhne"/>
                        </a:rPr>
                        <a:t>Definition</a:t>
                      </a:r>
                      <a:endParaRPr lang="en-US" sz="2400" noProof="0" dirty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 anchor="ctr"/>
                </a:tc>
                <a:extLst>
                  <a:ext uri="{0D108BD9-81ED-4DB2-BD59-A6C34878D82A}">
                    <a16:rowId xmlns:a16="http://schemas.microsoft.com/office/drawing/2014/main" val="1729794404"/>
                  </a:ext>
                </a:extLst>
              </a:tr>
              <a:tr h="76179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noProof="0" dirty="0">
                          <a:effectLst/>
                          <a:latin typeface="Söhne"/>
                        </a:rPr>
                        <a:t>Acquiescence</a:t>
                      </a:r>
                      <a:endParaRPr lang="en-US" sz="2400" noProof="0" dirty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noProof="0" dirty="0">
                          <a:effectLst/>
                          <a:latin typeface="Söhne"/>
                        </a:rPr>
                        <a:t>Tendency to agree regardless of content of the question</a:t>
                      </a:r>
                      <a:endParaRPr lang="en-US" sz="2400" noProof="0" dirty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/>
                </a:tc>
                <a:extLst>
                  <a:ext uri="{0D108BD9-81ED-4DB2-BD59-A6C34878D82A}">
                    <a16:rowId xmlns:a16="http://schemas.microsoft.com/office/drawing/2014/main" val="3032716286"/>
                  </a:ext>
                </a:extLst>
              </a:tr>
              <a:tr h="76179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noProof="0" dirty="0">
                          <a:effectLst/>
                          <a:latin typeface="Söhne"/>
                        </a:rPr>
                        <a:t>Extreme Response </a:t>
                      </a:r>
                      <a:endParaRPr lang="en-US" sz="2400" noProof="0" dirty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noProof="0" dirty="0">
                          <a:effectLst/>
                          <a:latin typeface="Söhne"/>
                        </a:rPr>
                        <a:t>Unbalanced tendency to use the extreme ends of a Likert scale</a:t>
                      </a:r>
                      <a:endParaRPr lang="en-US" sz="2400" noProof="0" dirty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/>
                </a:tc>
                <a:extLst>
                  <a:ext uri="{0D108BD9-81ED-4DB2-BD59-A6C34878D82A}">
                    <a16:rowId xmlns:a16="http://schemas.microsoft.com/office/drawing/2014/main" val="2209485066"/>
                  </a:ext>
                </a:extLst>
              </a:tr>
              <a:tr h="1523582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noProof="0" dirty="0">
                          <a:effectLst/>
                          <a:latin typeface="Söhne"/>
                        </a:rPr>
                        <a:t>Group Reference</a:t>
                      </a:r>
                      <a:endParaRPr lang="en-US" sz="2400" noProof="0" dirty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noProof="0" dirty="0">
                          <a:effectLst/>
                          <a:latin typeface="Söhne"/>
                        </a:rPr>
                        <a:t>Use of relative anchor points from a local group to make comparisons and position yourself to the local group benchmark.</a:t>
                      </a:r>
                      <a:endParaRPr lang="en-US" sz="2400" noProof="0" dirty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/>
                </a:tc>
                <a:extLst>
                  <a:ext uri="{0D108BD9-81ED-4DB2-BD59-A6C34878D82A}">
                    <a16:rowId xmlns:a16="http://schemas.microsoft.com/office/drawing/2014/main" val="1645675695"/>
                  </a:ext>
                </a:extLst>
              </a:tr>
              <a:tr h="95223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noProof="0" dirty="0">
                          <a:effectLst/>
                          <a:latin typeface="Söhne"/>
                        </a:rPr>
                        <a:t>Careless responding</a:t>
                      </a:r>
                      <a:endParaRPr lang="en-US" sz="2400" noProof="0" dirty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noProof="0" dirty="0">
                          <a:effectLst/>
                          <a:latin typeface="Söhne"/>
                        </a:rPr>
                        <a:t>Lacking sufficient cognitive effort when responding to the questionnaire</a:t>
                      </a:r>
                      <a:endParaRPr lang="en-US" sz="2400" noProof="0" dirty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/>
                </a:tc>
                <a:extLst>
                  <a:ext uri="{0D108BD9-81ED-4DB2-BD59-A6C34878D82A}">
                    <a16:rowId xmlns:a16="http://schemas.microsoft.com/office/drawing/2014/main" val="1407008267"/>
                  </a:ext>
                </a:extLst>
              </a:tr>
              <a:tr h="95223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noProof="0" dirty="0">
                          <a:effectLst/>
                          <a:latin typeface="Söhne"/>
                        </a:rPr>
                        <a:t>Social Desirability </a:t>
                      </a:r>
                      <a:endParaRPr lang="en-US" sz="2400" noProof="0" dirty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noProof="0" dirty="0">
                          <a:effectLst/>
                          <a:latin typeface="Söhne"/>
                        </a:rPr>
                        <a:t>Tendency to select answers that will cause a favorable impression</a:t>
                      </a:r>
                      <a:endParaRPr lang="en-US" sz="2400" noProof="0" dirty="0">
                        <a:effectLst/>
                        <a:latin typeface="Söhne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9690" marR="59690" marT="0" marB="0"/>
                </a:tc>
                <a:extLst>
                  <a:ext uri="{0D108BD9-81ED-4DB2-BD59-A6C34878D82A}">
                    <a16:rowId xmlns:a16="http://schemas.microsoft.com/office/drawing/2014/main" val="2749642049"/>
                  </a:ext>
                </a:extLst>
              </a:tr>
              <a:tr h="952238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noProof="0" dirty="0">
                          <a:effectLst/>
                          <a:latin typeface="Söhne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Overclaiming</a:t>
                      </a:r>
                    </a:p>
                  </a:txBody>
                  <a:tcPr marL="59690" marR="5969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noProof="0" dirty="0">
                          <a:effectLst/>
                          <a:latin typeface="Söhne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Tendency on making exaggerated claims about the own knowledge, skills and competences</a:t>
                      </a:r>
                    </a:p>
                  </a:txBody>
                  <a:tcPr marL="59690" marR="59690" marT="0" marB="0"/>
                </a:tc>
                <a:extLst>
                  <a:ext uri="{0D108BD9-81ED-4DB2-BD59-A6C34878D82A}">
                    <a16:rowId xmlns:a16="http://schemas.microsoft.com/office/drawing/2014/main" val="3456432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824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3F885D1-6AB3-A5C1-A048-EA3B01197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0831885-7A66-49A2-299D-E323EB29F70F}"/>
              </a:ext>
            </a:extLst>
          </p:cNvPr>
          <p:cNvSpPr txBox="1"/>
          <p:nvPr/>
        </p:nvSpPr>
        <p:spPr>
          <a:xfrm>
            <a:off x="1704512" y="346033"/>
            <a:ext cx="95346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Response Styles (distortions across all questionnaires and situations)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Acquiescence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Extreme Response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Group reference or intrapersonal thresholds difference 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Response Sets (temporary response due to a specific situation)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Social Desirability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Faking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/>
              <a:t>Overclaiming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sz="24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EA1F0D8-5556-7482-6C6A-192456C8A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37" y="4117953"/>
            <a:ext cx="4716608" cy="26324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78EF9A39-465C-3591-4E40-CF49B8FF982A}"/>
              </a:ext>
            </a:extLst>
          </p:cNvPr>
          <p:cNvGrpSpPr/>
          <p:nvPr/>
        </p:nvGrpSpPr>
        <p:grpSpPr>
          <a:xfrm>
            <a:off x="6271087" y="3088641"/>
            <a:ext cx="5273040" cy="3203188"/>
            <a:chOff x="504096" y="825623"/>
            <a:chExt cx="9019713" cy="5927547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D579DB09-6CF8-6E53-A92C-A37EC49B6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2746" y="825623"/>
              <a:ext cx="7509464" cy="5465882"/>
            </a:xfrm>
            <a:prstGeom prst="rect">
              <a:avLst/>
            </a:prstGeom>
            <a:ln w="15875">
              <a:solidFill>
                <a:srgbClr val="FF0000"/>
              </a:solidFill>
            </a:ln>
          </p:spPr>
        </p:pic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C9108A3A-672A-C29C-13C5-97C2338C5C26}"/>
                </a:ext>
              </a:extLst>
            </p:cNvPr>
            <p:cNvSpPr txBox="1"/>
            <p:nvPr/>
          </p:nvSpPr>
          <p:spPr>
            <a:xfrm>
              <a:off x="504096" y="6291505"/>
              <a:ext cx="9019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European Journal of Psychological Assessment, 2015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595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9355F4A-EB8B-97C3-C3B4-0043287D3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17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6C28C58-FB4C-153F-E703-7C7E7DD43356}"/>
              </a:ext>
            </a:extLst>
          </p:cNvPr>
          <p:cNvSpPr txBox="1">
            <a:spLocks/>
          </p:cNvSpPr>
          <p:nvPr/>
        </p:nvSpPr>
        <p:spPr>
          <a:xfrm>
            <a:off x="1250156" y="265289"/>
            <a:ext cx="9691688" cy="795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Söhne"/>
                <a:cs typeface="Arial" panose="020B0604020202020204" pitchFamily="34" charset="0"/>
              </a:rPr>
              <a:t>When does </a:t>
            </a:r>
            <a:r>
              <a:rPr lang="pt-BR" dirty="0" err="1">
                <a:latin typeface="Söhne"/>
                <a:cs typeface="Arial" panose="020B0604020202020204" pitchFamily="34" charset="0"/>
              </a:rPr>
              <a:t>the</a:t>
            </a:r>
            <a:r>
              <a:rPr lang="pt-BR" dirty="0">
                <a:latin typeface="Söhne"/>
                <a:cs typeface="Arial" panose="020B0604020202020204" pitchFamily="34" charset="0"/>
              </a:rPr>
              <a:t> bias </a:t>
            </a:r>
            <a:r>
              <a:rPr lang="pt-BR" dirty="0" err="1">
                <a:latin typeface="Söhne"/>
                <a:cs typeface="Arial" panose="020B0604020202020204" pitchFamily="34" charset="0"/>
              </a:rPr>
              <a:t>occur</a:t>
            </a:r>
            <a:r>
              <a:rPr lang="pt-BR" dirty="0">
                <a:latin typeface="Söhne"/>
                <a:cs typeface="Arial" panose="020B0604020202020204" pitchFamily="34" charset="0"/>
              </a:rPr>
              <a:t>?</a:t>
            </a: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8DE31C7-4A4B-5A1F-79EB-E32305E685B7}"/>
              </a:ext>
            </a:extLst>
          </p:cNvPr>
          <p:cNvSpPr txBox="1">
            <a:spLocks/>
          </p:cNvSpPr>
          <p:nvPr/>
        </p:nvSpPr>
        <p:spPr>
          <a:xfrm>
            <a:off x="1337733" y="1324504"/>
            <a:ext cx="8135003" cy="3202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endParaRPr lang="en-US" sz="2600" dirty="0">
              <a:solidFill>
                <a:srgbClr val="374151"/>
              </a:solidFill>
              <a:latin typeface="Söhne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2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2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>
              <a:solidFill>
                <a:srgbClr val="374151"/>
              </a:solidFill>
              <a:latin typeface="Söhne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69B1528-F706-DDE5-E05D-9A17D8D8641B}"/>
              </a:ext>
            </a:extLst>
          </p:cNvPr>
          <p:cNvSpPr txBox="1">
            <a:spLocks/>
          </p:cNvSpPr>
          <p:nvPr/>
        </p:nvSpPr>
        <p:spPr>
          <a:xfrm>
            <a:off x="1337732" y="1349904"/>
            <a:ext cx="9516535" cy="4974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2400" dirty="0">
                <a:effectLst/>
                <a:latin typeface="Söhne"/>
                <a:ea typeface="Source Sans Pro" panose="020B0503030403020204" pitchFamily="34" charset="0"/>
                <a:cs typeface="Calibri" panose="020F0502020204030204" pitchFamily="34" charset="0"/>
              </a:rPr>
              <a:t>response processes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200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First, the respondent reads the item statement and tries to understand the statement content (</a:t>
            </a:r>
            <a:r>
              <a:rPr lang="en-US" sz="2200" i="1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Encoding</a:t>
            </a:r>
            <a:r>
              <a:rPr lang="en-US" sz="2200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). 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200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Second, the item content triggers the retrieval of relevant information from the long-term memory (</a:t>
            </a:r>
            <a:r>
              <a:rPr lang="en-US" sz="2200" i="1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Retrieval</a:t>
            </a:r>
            <a:r>
              <a:rPr lang="en-US" sz="2200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). 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200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Third, the item content and the evoked information are compared to achieve a coherent judgment (</a:t>
            </a:r>
            <a:r>
              <a:rPr lang="en-US" sz="2200" i="1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Judgment</a:t>
            </a:r>
            <a:r>
              <a:rPr lang="en-US" sz="2200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200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Fourth, the individual selects the response option that best represents the judgment from the previous step (</a:t>
            </a:r>
            <a:r>
              <a:rPr lang="en-US" sz="2200" i="1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Response selection</a:t>
            </a:r>
            <a:r>
              <a:rPr lang="en-US" sz="2200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200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A fifth step (</a:t>
            </a:r>
            <a:r>
              <a:rPr lang="en-US" sz="2200" i="1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Editing</a:t>
            </a:r>
            <a:r>
              <a:rPr lang="en-US" sz="2200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) will also occur under some circumstances</a:t>
            </a:r>
            <a:endParaRPr lang="en-US" sz="2200" dirty="0">
              <a:solidFill>
                <a:srgbClr val="374151"/>
              </a:solidFill>
              <a:latin typeface="Söhne"/>
              <a:ea typeface="Source Sans Pro" panose="020B0503030403020204" pitchFamily="34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2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2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>
              <a:solidFill>
                <a:srgbClr val="374151"/>
              </a:solidFill>
              <a:latin typeface="Söhne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161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9355F4A-EB8B-97C3-C3B4-0043287D3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18</a:t>
            </a:fld>
            <a:endParaRPr lang="en-U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6C28C58-FB4C-153F-E703-7C7E7DD43356}"/>
              </a:ext>
            </a:extLst>
          </p:cNvPr>
          <p:cNvSpPr txBox="1">
            <a:spLocks/>
          </p:cNvSpPr>
          <p:nvPr/>
        </p:nvSpPr>
        <p:spPr>
          <a:xfrm>
            <a:off x="1250156" y="265289"/>
            <a:ext cx="9691688" cy="795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Söhne"/>
                <a:cs typeface="Arial" panose="020B0604020202020204" pitchFamily="34" charset="0"/>
              </a:rPr>
              <a:t>When does </a:t>
            </a:r>
            <a:r>
              <a:rPr lang="pt-BR" dirty="0" err="1">
                <a:latin typeface="Söhne"/>
                <a:cs typeface="Arial" panose="020B0604020202020204" pitchFamily="34" charset="0"/>
              </a:rPr>
              <a:t>the</a:t>
            </a:r>
            <a:r>
              <a:rPr lang="pt-BR" dirty="0">
                <a:latin typeface="Söhne"/>
                <a:cs typeface="Arial" panose="020B0604020202020204" pitchFamily="34" charset="0"/>
              </a:rPr>
              <a:t> bias </a:t>
            </a:r>
            <a:r>
              <a:rPr lang="pt-BR" dirty="0" err="1">
                <a:latin typeface="Söhne"/>
                <a:cs typeface="Arial" panose="020B0604020202020204" pitchFamily="34" charset="0"/>
              </a:rPr>
              <a:t>occur</a:t>
            </a:r>
            <a:r>
              <a:rPr lang="pt-BR" dirty="0">
                <a:latin typeface="Söhne"/>
                <a:cs typeface="Arial" panose="020B0604020202020204" pitchFamily="34" charset="0"/>
              </a:rPr>
              <a:t>?</a:t>
            </a: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8DE31C7-4A4B-5A1F-79EB-E32305E685B7}"/>
              </a:ext>
            </a:extLst>
          </p:cNvPr>
          <p:cNvSpPr txBox="1">
            <a:spLocks/>
          </p:cNvSpPr>
          <p:nvPr/>
        </p:nvSpPr>
        <p:spPr>
          <a:xfrm>
            <a:off x="1337733" y="1324504"/>
            <a:ext cx="8135003" cy="3202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endParaRPr lang="en-US" sz="2600" dirty="0">
              <a:solidFill>
                <a:srgbClr val="374151"/>
              </a:solidFill>
              <a:latin typeface="Söhne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2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2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>
              <a:solidFill>
                <a:srgbClr val="374151"/>
              </a:solidFill>
              <a:latin typeface="Söhne"/>
              <a:cs typeface="Arial" panose="020B0604020202020204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69B1528-F706-DDE5-E05D-9A17D8D8641B}"/>
              </a:ext>
            </a:extLst>
          </p:cNvPr>
          <p:cNvSpPr txBox="1">
            <a:spLocks/>
          </p:cNvSpPr>
          <p:nvPr/>
        </p:nvSpPr>
        <p:spPr>
          <a:xfrm>
            <a:off x="1337732" y="1324504"/>
            <a:ext cx="9516535" cy="4974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2400" dirty="0">
                <a:effectLst/>
                <a:latin typeface="Söhne"/>
                <a:ea typeface="Source Sans Pro" panose="020B0503030403020204" pitchFamily="34" charset="0"/>
                <a:cs typeface="Calibri" panose="020F0502020204030204" pitchFamily="34" charset="0"/>
              </a:rPr>
              <a:t>response processes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200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First, the respondent reads the item statement and tries to understand the statement content (</a:t>
            </a:r>
            <a:r>
              <a:rPr lang="en-US" sz="2200" i="1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Encoding</a:t>
            </a:r>
            <a:r>
              <a:rPr lang="en-US" sz="2200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). </a:t>
            </a:r>
            <a:r>
              <a:rPr lang="en-US" b="1" i="1" dirty="0">
                <a:solidFill>
                  <a:srgbClr val="FF000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Insufficient effort responding </a:t>
            </a:r>
            <a:endParaRPr lang="en-US" b="1" i="1" dirty="0">
              <a:solidFill>
                <a:srgbClr val="FF0000"/>
              </a:solidFill>
              <a:effectLst/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200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Second, the item content triggers the retrieval of relevant information from the long-term memory (</a:t>
            </a:r>
            <a:r>
              <a:rPr lang="en-US" sz="2200" i="1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Retrieval</a:t>
            </a:r>
            <a:r>
              <a:rPr lang="en-US" sz="2200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). 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200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Third, the item content and the evoked information are compared to achieve a coherent judgment (</a:t>
            </a:r>
            <a:r>
              <a:rPr lang="en-US" sz="2200" i="1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Judgment</a:t>
            </a:r>
            <a:r>
              <a:rPr lang="en-US" sz="2200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). </a:t>
            </a:r>
            <a:r>
              <a:rPr lang="en-US" b="1" i="1" dirty="0">
                <a:solidFill>
                  <a:srgbClr val="FF0000"/>
                </a:solidFill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Social desirability, overclaiming (</a:t>
            </a:r>
            <a:r>
              <a:rPr lang="en-US" b="1" i="1" dirty="0">
                <a:solidFill>
                  <a:srgbClr val="FF0000"/>
                </a:solidFill>
                <a:effectLst/>
                <a:latin typeface="Söhne"/>
                <a:ea typeface="Arial" panose="020B0604020202020204" pitchFamily="34" charset="0"/>
              </a:rPr>
              <a:t>lead individuals to conclude that they are more skilled or morally virtuous than reasonably supported by their past behavior</a:t>
            </a:r>
            <a:endParaRPr lang="en-US" b="1" i="1" dirty="0">
              <a:solidFill>
                <a:srgbClr val="FF0000"/>
              </a:solidFill>
              <a:effectLst/>
              <a:latin typeface="Söhn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200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Fourth, the individual selects the response option that best represents the judgment from the previous step (</a:t>
            </a:r>
            <a:r>
              <a:rPr lang="en-US" sz="2200" i="1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Response selection</a:t>
            </a:r>
            <a:r>
              <a:rPr lang="en-US" sz="2200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). </a:t>
            </a:r>
            <a:r>
              <a:rPr lang="en-US" sz="2200" b="1" i="1" dirty="0">
                <a:solidFill>
                  <a:srgbClr val="FF0000"/>
                </a:solidFill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Acquiescence</a:t>
            </a:r>
          </a:p>
          <a:p>
            <a:pPr marL="0" indent="0">
              <a:buFont typeface="Franklin Gothic Book" panose="020B0503020102020204" pitchFamily="34" charset="0"/>
              <a:buNone/>
            </a:pPr>
            <a:r>
              <a:rPr lang="en-US" sz="2200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A fifth step (</a:t>
            </a:r>
            <a:r>
              <a:rPr lang="en-US" sz="2200" i="1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Editing</a:t>
            </a:r>
            <a:r>
              <a:rPr lang="en-US" sz="2200" dirty="0"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) will also occur under some circumstances. </a:t>
            </a:r>
            <a:r>
              <a:rPr lang="en-US" sz="2200" b="1" i="1" dirty="0">
                <a:solidFill>
                  <a:srgbClr val="FF0000"/>
                </a:solidFill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200" b="1" i="1" dirty="0">
                <a:solidFill>
                  <a:srgbClr val="FF0000"/>
                </a:solidFill>
                <a:effectLst/>
                <a:latin typeface="Söhne"/>
                <a:ea typeface="Calibri" panose="020F0502020204030204" pitchFamily="34" charset="0"/>
                <a:cs typeface="Calibri" panose="020F0502020204030204" pitchFamily="34" charset="0"/>
              </a:rPr>
              <a:t>aking (social desirability, overclaiming)</a:t>
            </a:r>
            <a:endParaRPr lang="en-US" sz="2200" b="1" i="1" dirty="0">
              <a:solidFill>
                <a:srgbClr val="FF0000"/>
              </a:solidFill>
              <a:latin typeface="Söhne"/>
              <a:ea typeface="Source Sans Pro" panose="020B0503030403020204" pitchFamily="34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2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2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>
              <a:solidFill>
                <a:srgbClr val="374151"/>
              </a:solidFill>
              <a:latin typeface="Söhne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655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B73C2EB-C0DF-E631-7791-347C1A73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19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509CB13-914C-0C05-DDA1-CA1ACC04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9" y="39511"/>
            <a:ext cx="7110725" cy="49784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CC42D7-CD71-07A7-4071-8450E3513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271" y="836767"/>
            <a:ext cx="7815423" cy="593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6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7299BD-88C6-4D67-D369-97E1B593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7747D3-6FBA-9DDD-D91A-D607712FB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593" y="307689"/>
            <a:ext cx="6612218" cy="440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ultado de imagem para USF">
            <a:extLst>
              <a:ext uri="{FF2B5EF4-FFF2-40B4-BE49-F238E27FC236}">
                <a16:creationId xmlns:a16="http://schemas.microsoft.com/office/drawing/2014/main" id="{8A1D0956-2011-46FC-04DD-96093DE9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094" y="5409617"/>
            <a:ext cx="1819666" cy="124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55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3BA1F49-1740-B3C3-C98E-038BCFCEA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20</a:t>
            </a:fld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D3F03E-145A-993B-1F7D-AD38F868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06" y="0"/>
            <a:ext cx="8096622" cy="37313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63AB8F7-93E1-D397-2762-0F7FDD76B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607" y="3303734"/>
            <a:ext cx="8134260" cy="35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3622A27-381B-01BA-E889-4DCEBF48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21</a:t>
            </a:fld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10C6B9-F029-99EA-ADB2-C90C9028E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3" y="423443"/>
            <a:ext cx="8157297" cy="473964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B30808A-F6EF-85E3-CB3A-92301F7CC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572" y="648593"/>
            <a:ext cx="4303474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3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33F2863-07CE-7E8F-8347-1CC4D44E3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22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5BFDF9-A500-09D6-97AF-0CE9DBB7FDE0}"/>
              </a:ext>
            </a:extLst>
          </p:cNvPr>
          <p:cNvSpPr txBox="1">
            <a:spLocks/>
          </p:cNvSpPr>
          <p:nvPr/>
        </p:nvSpPr>
        <p:spPr>
          <a:xfrm>
            <a:off x="1159933" y="283104"/>
            <a:ext cx="3246968" cy="4661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dirty="0">
                <a:effectLst/>
                <a:latin typeface="Söhne"/>
                <a:ea typeface="Source Sans Pro" panose="020B0503030403020204" pitchFamily="34" charset="0"/>
                <a:cs typeface="Calibri" panose="020F0502020204030204" pitchFamily="34" charset="0"/>
              </a:rPr>
              <a:t>Why does it matter?</a:t>
            </a:r>
            <a:endParaRPr lang="en-US" sz="2800" dirty="0">
              <a:solidFill>
                <a:srgbClr val="374151"/>
              </a:solidFill>
              <a:latin typeface="Söhne"/>
              <a:ea typeface="Source Sans Pro" panose="020B0503030403020204" pitchFamily="34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2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2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>
              <a:solidFill>
                <a:srgbClr val="374151"/>
              </a:solidFill>
              <a:latin typeface="Söhne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02604A6-38D7-A7FD-D47C-E29C9644E116}"/>
              </a:ext>
            </a:extLst>
          </p:cNvPr>
          <p:cNvSpPr txBox="1"/>
          <p:nvPr/>
        </p:nvSpPr>
        <p:spPr>
          <a:xfrm>
            <a:off x="1280156" y="949678"/>
            <a:ext cx="74901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Impact on factor analysis...</a:t>
            </a:r>
          </a:p>
          <a:p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 Overestimation of a general factor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For unidimensional models, tendency to separate items into 'positive factor' and 'negative factor’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Overall mess in factor loadings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Failure in any factor retention decision method (parallel, hull, EGA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r>
              <a:rPr lang="en-US" sz="2400" dirty="0">
                <a:solidFill>
                  <a:srgbClr val="374151"/>
                </a:solidFill>
                <a:latin typeface="Söhne"/>
              </a:rPr>
              <a:t>It also impact the correlations with external variables</a:t>
            </a: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5B17D4-701E-F09B-EDB7-3A68F90A1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12" y="3792055"/>
            <a:ext cx="3945188" cy="292358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EBB001C-4320-5A79-F077-59F3E6C6F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834" y="4028756"/>
            <a:ext cx="2542823" cy="268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6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33F2863-07CE-7E8F-8347-1CC4D44E3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23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5BFDF9-A500-09D6-97AF-0CE9DBB7FDE0}"/>
              </a:ext>
            </a:extLst>
          </p:cNvPr>
          <p:cNvSpPr txBox="1">
            <a:spLocks/>
          </p:cNvSpPr>
          <p:nvPr/>
        </p:nvSpPr>
        <p:spPr>
          <a:xfrm>
            <a:off x="1159933" y="283104"/>
            <a:ext cx="3246968" cy="4661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sz="2800" dirty="0">
                <a:effectLst/>
                <a:latin typeface="Söhne"/>
                <a:ea typeface="Source Sans Pro" panose="020B0503030403020204" pitchFamily="34" charset="0"/>
                <a:cs typeface="Calibri" panose="020F0502020204030204" pitchFamily="34" charset="0"/>
              </a:rPr>
              <a:t>Why does it matter?</a:t>
            </a:r>
            <a:endParaRPr lang="en-US" sz="2800" dirty="0">
              <a:solidFill>
                <a:srgbClr val="374151"/>
              </a:solidFill>
              <a:latin typeface="Söhne"/>
              <a:ea typeface="Source Sans Pro" panose="020B0503030403020204" pitchFamily="34" charset="0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2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sz="2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>
              <a:solidFill>
                <a:srgbClr val="374151"/>
              </a:solidFill>
              <a:latin typeface="Söhne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5B17D4-701E-F09B-EDB7-3A68F90A1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629" y="1400554"/>
            <a:ext cx="7091471" cy="52551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EBB001C-4320-5A79-F077-59F3E6C6F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64" y="855347"/>
            <a:ext cx="5297894" cy="559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7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97A32B0-0E29-FE09-FC64-D8A96C88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24</a:t>
            </a:fld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5A0578-0D4A-532A-FB24-063E25D73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24" y="38100"/>
            <a:ext cx="10171775" cy="632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45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061A891-1A09-E956-6C80-168496C6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25</a:t>
            </a:fld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088DE5-5CE2-A567-F54A-EBBD6D413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00" y="0"/>
            <a:ext cx="933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1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F549C64-1AD1-35DE-6889-7953981D6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26</a:t>
            </a:fld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0FF449-52A3-BF3C-7E81-5414B91EC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3" y="337706"/>
            <a:ext cx="10345594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59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3F885D1-6AB3-A5C1-A048-EA3B01197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0831885-7A66-49A2-299D-E323EB29F70F}"/>
              </a:ext>
            </a:extLst>
          </p:cNvPr>
          <p:cNvSpPr txBox="1"/>
          <p:nvPr/>
        </p:nvSpPr>
        <p:spPr>
          <a:xfrm>
            <a:off x="1715145" y="356666"/>
            <a:ext cx="55256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Lie 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Self-deception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Situational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Wording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D6AA192-D0DD-D616-3F29-63D15A6A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736" y="577089"/>
            <a:ext cx="1919316" cy="2238636"/>
          </a:xfrm>
          <a:prstGeom prst="rect">
            <a:avLst/>
          </a:prstGeom>
        </p:spPr>
      </p:pic>
      <p:pic>
        <p:nvPicPr>
          <p:cNvPr id="1026" name="Picture 2" descr="People are more likely to lie or cheat when they're tired, study suggests |  Hub">
            <a:extLst>
              <a:ext uri="{FF2B5EF4-FFF2-40B4-BE49-F238E27FC236}">
                <a16:creationId xmlns:a16="http://schemas.microsoft.com/office/drawing/2014/main" id="{3A03D279-9F11-2792-B268-1936A027F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293" y="3716407"/>
            <a:ext cx="2382605" cy="238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lf-deception is holding you back from being a good leader - Cain Watters  Blog">
            <a:extLst>
              <a:ext uri="{FF2B5EF4-FFF2-40B4-BE49-F238E27FC236}">
                <a16:creationId xmlns:a16="http://schemas.microsoft.com/office/drawing/2014/main" id="{3825F1C0-1E87-256F-B735-700A9A79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058" y="2641240"/>
            <a:ext cx="3810717" cy="199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87956C-0A15-B8C0-4655-D130F308C733}"/>
              </a:ext>
            </a:extLst>
          </p:cNvPr>
          <p:cNvSpPr txBox="1"/>
          <p:nvPr/>
        </p:nvSpPr>
        <p:spPr>
          <a:xfrm>
            <a:off x="5543400" y="5268015"/>
            <a:ext cx="5525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not true that I have never had difficulties solving complex mathematical questions</a:t>
            </a:r>
          </a:p>
        </p:txBody>
      </p:sp>
    </p:spTree>
    <p:extLst>
      <p:ext uri="{BB962C8B-B14F-4D97-AF65-F5344CB8AC3E}">
        <p14:creationId xmlns:p14="http://schemas.microsoft.com/office/powerpoint/2010/main" val="112152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D8EA32F-150D-1B17-F093-51C1B40EA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28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8D3F028-6094-E5FC-69CA-72BD05C50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4" y="5284048"/>
            <a:ext cx="12192000" cy="149408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2C84BE7-9652-2052-869E-C76E117DD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4" y="3390900"/>
            <a:ext cx="12192000" cy="199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94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7C332ED-3FD6-944C-E0B5-A8B21B7A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3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F94CC6-3C14-33D3-1FFA-E441AB5DA1E3}"/>
              </a:ext>
            </a:extLst>
          </p:cNvPr>
          <p:cNvSpPr txBox="1">
            <a:spLocks/>
          </p:cNvSpPr>
          <p:nvPr/>
        </p:nvSpPr>
        <p:spPr>
          <a:xfrm>
            <a:off x="1371600" y="677334"/>
            <a:ext cx="9601200" cy="2432756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Felipe </a:t>
            </a:r>
            <a:r>
              <a:rPr lang="en-US" dirty="0" err="1"/>
              <a:t>Valentini</a:t>
            </a:r>
            <a:endParaRPr lang="en-US" dirty="0"/>
          </a:p>
          <a:p>
            <a:pPr lvl="1"/>
            <a:r>
              <a:rPr lang="en-US" dirty="0"/>
              <a:t>Professor at the Graduate School of Psychology, University São Francisco, Brazil</a:t>
            </a:r>
          </a:p>
          <a:p>
            <a:pPr lvl="1"/>
            <a:r>
              <a:rPr lang="en-US" dirty="0"/>
              <a:t>Chair of the International Test Commission (ITC) Outreach Committee</a:t>
            </a:r>
          </a:p>
          <a:p>
            <a:endParaRPr lang="en-US" dirty="0"/>
          </a:p>
          <a:p>
            <a:r>
              <a:rPr lang="en-US" dirty="0"/>
              <a:t>Ricardo </a:t>
            </a:r>
            <a:r>
              <a:rPr lang="en-US" dirty="0" err="1"/>
              <a:t>Primi</a:t>
            </a:r>
            <a:endParaRPr lang="en-US" dirty="0"/>
          </a:p>
          <a:p>
            <a:pPr lvl="1"/>
            <a:r>
              <a:rPr lang="en-US" dirty="0"/>
              <a:t>Professor at the Graduate School of Psychology, University São Francisco, Brazil</a:t>
            </a:r>
          </a:p>
          <a:p>
            <a:pPr lvl="1"/>
            <a:r>
              <a:rPr lang="en-US" dirty="0"/>
              <a:t>Council member EduLab21, Ayrton Senna Institute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Psychometrics (response bias, heterogeneity, test construction)</a:t>
            </a:r>
          </a:p>
          <a:p>
            <a:r>
              <a:rPr lang="en-US" dirty="0"/>
              <a:t>Intelligence, Personality, Achievement and Professional Interests</a:t>
            </a:r>
          </a:p>
        </p:txBody>
      </p:sp>
    </p:spTree>
    <p:extLst>
      <p:ext uri="{BB962C8B-B14F-4D97-AF65-F5344CB8AC3E}">
        <p14:creationId xmlns:p14="http://schemas.microsoft.com/office/powerpoint/2010/main" val="3610807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5BD8C81-8B4E-8CA5-22B7-75853454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4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249BC60-8AF0-673E-5ABC-3BAF04171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75" y="316049"/>
            <a:ext cx="4667901" cy="495369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068F5580-F469-8F01-3B19-F1276CE9175F}"/>
              </a:ext>
            </a:extLst>
          </p:cNvPr>
          <p:cNvSpPr txBox="1">
            <a:spLocks/>
          </p:cNvSpPr>
          <p:nvPr/>
        </p:nvSpPr>
        <p:spPr>
          <a:xfrm>
            <a:off x="6271590" y="667395"/>
            <a:ext cx="5565914" cy="2432756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are assuming a heterogeneous group</a:t>
            </a:r>
          </a:p>
          <a:p>
            <a:endParaRPr lang="en-US" dirty="0"/>
          </a:p>
          <a:p>
            <a:r>
              <a:rPr lang="en-US" dirty="0"/>
              <a:t>We will cover</a:t>
            </a:r>
          </a:p>
          <a:p>
            <a:pPr lvl="1"/>
            <a:r>
              <a:rPr lang="en-US" dirty="0"/>
              <a:t>Basic topics</a:t>
            </a:r>
          </a:p>
          <a:p>
            <a:pPr lvl="1"/>
            <a:r>
              <a:rPr lang="en-US" dirty="0"/>
              <a:t>Recent and advanced discussions </a:t>
            </a:r>
          </a:p>
          <a:p>
            <a:endParaRPr lang="en-US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8DB162-9384-FB5E-29F2-45F3C798E7C7}"/>
              </a:ext>
            </a:extLst>
          </p:cNvPr>
          <p:cNvSpPr txBox="1"/>
          <p:nvPr/>
        </p:nvSpPr>
        <p:spPr>
          <a:xfrm>
            <a:off x="3033241" y="5944383"/>
            <a:ext cx="701521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600" dirty="0"/>
              <a:t>github.com/rprimi/itc_response_bias_workshop</a:t>
            </a:r>
          </a:p>
        </p:txBody>
      </p:sp>
    </p:spTree>
    <p:extLst>
      <p:ext uri="{BB962C8B-B14F-4D97-AF65-F5344CB8AC3E}">
        <p14:creationId xmlns:p14="http://schemas.microsoft.com/office/powerpoint/2010/main" val="3945414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F9827B1-5F63-C237-669A-A46D8FEE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5</a:t>
            </a:fld>
            <a:endParaRPr lang="en-US"/>
          </a:p>
        </p:txBody>
      </p:sp>
      <p:sp>
        <p:nvSpPr>
          <p:cNvPr id="3" name="Espaço Reservado para Conteúdo 7">
            <a:extLst>
              <a:ext uri="{FF2B5EF4-FFF2-40B4-BE49-F238E27FC236}">
                <a16:creationId xmlns:a16="http://schemas.microsoft.com/office/drawing/2014/main" id="{3C2B1454-955F-F0E3-C967-936A7F4AA433}"/>
              </a:ext>
            </a:extLst>
          </p:cNvPr>
          <p:cNvSpPr txBox="1">
            <a:spLocks/>
          </p:cNvSpPr>
          <p:nvPr/>
        </p:nvSpPr>
        <p:spPr>
          <a:xfrm>
            <a:off x="1145408" y="237148"/>
            <a:ext cx="4103687" cy="2941284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pt-BR" sz="2400" dirty="0">
                <a:latin typeface="Minion Pro" panose="02040503050306020203" pitchFamily="18" charset="0"/>
              </a:rPr>
              <a:t>Likert Item...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pt-BR" sz="2400" dirty="0" err="1">
                <a:latin typeface="Minion Pro" panose="02040503050306020203" pitchFamily="18" charset="0"/>
              </a:rPr>
              <a:t>Strongly</a:t>
            </a:r>
            <a:r>
              <a:rPr lang="pt-BR" sz="2400" dirty="0">
                <a:latin typeface="Minion Pro" panose="02040503050306020203" pitchFamily="18" charset="0"/>
              </a:rPr>
              <a:t> </a:t>
            </a:r>
            <a:r>
              <a:rPr lang="pt-BR" sz="2400" dirty="0" err="1">
                <a:latin typeface="Minion Pro" panose="02040503050306020203" pitchFamily="18" charset="0"/>
              </a:rPr>
              <a:t>disagree</a:t>
            </a:r>
            <a:endParaRPr lang="pt-BR" sz="2400" dirty="0">
              <a:latin typeface="Minion Pro" panose="02040503050306020203" pitchFamily="18" charset="0"/>
            </a:endParaRP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pt-BR" sz="2400" dirty="0" err="1">
                <a:latin typeface="Minion Pro" panose="02040503050306020203" pitchFamily="18" charset="0"/>
              </a:rPr>
              <a:t>Disagree</a:t>
            </a:r>
            <a:endParaRPr lang="pt-BR" sz="2400" dirty="0">
              <a:latin typeface="Minion Pro" panose="02040503050306020203" pitchFamily="18" charset="0"/>
            </a:endParaRP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pt-BR" sz="2400" dirty="0">
                <a:latin typeface="Minion Pro" panose="02040503050306020203" pitchFamily="18" charset="0"/>
              </a:rPr>
              <a:t>Neutral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pt-BR" sz="2400" dirty="0" err="1">
                <a:latin typeface="Minion Pro" panose="02040503050306020203" pitchFamily="18" charset="0"/>
              </a:rPr>
              <a:t>Agree</a:t>
            </a:r>
            <a:endParaRPr lang="pt-BR" sz="2400" dirty="0">
              <a:latin typeface="Minion Pro" panose="02040503050306020203" pitchFamily="18" charset="0"/>
            </a:endParaRP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pt-BR" sz="2400" dirty="0" err="1">
                <a:latin typeface="Minion Pro" panose="02040503050306020203" pitchFamily="18" charset="0"/>
              </a:rPr>
              <a:t>Strongly</a:t>
            </a:r>
            <a:r>
              <a:rPr lang="pt-BR" sz="2400" dirty="0">
                <a:latin typeface="Minion Pro" panose="02040503050306020203" pitchFamily="18" charset="0"/>
              </a:rPr>
              <a:t> </a:t>
            </a:r>
            <a:r>
              <a:rPr lang="pt-BR" sz="2400" dirty="0" err="1">
                <a:latin typeface="Minion Pro" panose="02040503050306020203" pitchFamily="18" charset="0"/>
              </a:rPr>
              <a:t>agree</a:t>
            </a:r>
            <a:endParaRPr lang="pt-BR" sz="2400" i="1" dirty="0">
              <a:latin typeface="Minion Pro" panose="02040503050306020203" pitchFamily="18" charset="0"/>
            </a:endParaRPr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pt-BR" sz="2400" i="1" dirty="0">
              <a:latin typeface="Minion Pro" panose="02040503050306020203" pitchFamily="18" charset="0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03485C9-8B3D-68C3-B05D-2D7621D674F6}"/>
              </a:ext>
            </a:extLst>
          </p:cNvPr>
          <p:cNvSpPr txBox="1">
            <a:spLocks/>
          </p:cNvSpPr>
          <p:nvPr/>
        </p:nvSpPr>
        <p:spPr>
          <a:xfrm>
            <a:off x="2590800" y="4209569"/>
            <a:ext cx="9601200" cy="965199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We assume that it is an intuitive way to describe some characteristic. </a:t>
            </a:r>
          </a:p>
          <a:p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We assume that participants understand the scale. </a:t>
            </a:r>
          </a:p>
          <a:p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We assume that all participants understand the scale in the same way.</a:t>
            </a:r>
            <a:endParaRPr lang="en-US" sz="2400" i="1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6BAD7EB2-C754-D29C-E61F-DE10BAF49048}"/>
              </a:ext>
            </a:extLst>
          </p:cNvPr>
          <p:cNvSpPr txBox="1">
            <a:spLocks/>
          </p:cNvSpPr>
          <p:nvPr/>
        </p:nvSpPr>
        <p:spPr>
          <a:xfrm>
            <a:off x="7095295" y="742591"/>
            <a:ext cx="3646499" cy="1124710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800" b="0" i="1" dirty="0">
                <a:solidFill>
                  <a:srgbClr val="374151"/>
                </a:solidFill>
                <a:effectLst/>
                <a:latin typeface="Söhne"/>
              </a:rPr>
              <a:t>Self Report</a:t>
            </a:r>
            <a:endParaRPr lang="en-US" sz="3800" i="1" dirty="0"/>
          </a:p>
        </p:txBody>
      </p:sp>
    </p:spTree>
    <p:extLst>
      <p:ext uri="{BB962C8B-B14F-4D97-AF65-F5344CB8AC3E}">
        <p14:creationId xmlns:p14="http://schemas.microsoft.com/office/powerpoint/2010/main" val="221387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7DAEC48-D3C3-2035-965E-A65888667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6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04B023-258D-8314-4912-809B9A470257}"/>
              </a:ext>
            </a:extLst>
          </p:cNvPr>
          <p:cNvSpPr txBox="1">
            <a:spLocks/>
          </p:cNvSpPr>
          <p:nvPr/>
        </p:nvSpPr>
        <p:spPr>
          <a:xfrm>
            <a:off x="1371600" y="677335"/>
            <a:ext cx="5396089" cy="649110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"How much do you like this food?"</a:t>
            </a:r>
            <a:endParaRPr lang="en-US" sz="2400" i="1" dirty="0"/>
          </a:p>
        </p:txBody>
      </p:sp>
      <p:pic>
        <p:nvPicPr>
          <p:cNvPr id="2052" name="Picture 4" descr="Pepperoni: Um Salame Feito Para Pizzas">
            <a:extLst>
              <a:ext uri="{FF2B5EF4-FFF2-40B4-BE49-F238E27FC236}">
                <a16:creationId xmlns:a16="http://schemas.microsoft.com/office/drawing/2014/main" id="{236FABB6-DB61-1138-CAA4-26F1CA2E9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256" y="1314263"/>
            <a:ext cx="4054279" cy="228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it Infantil para você arrasar com seus pequenos – Pizza Di Mari">
            <a:extLst>
              <a:ext uri="{FF2B5EF4-FFF2-40B4-BE49-F238E27FC236}">
                <a16:creationId xmlns:a16="http://schemas.microsoft.com/office/drawing/2014/main" id="{4858080F-6FF7-3E32-4659-C3269E894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14" y="1151467"/>
            <a:ext cx="4131096" cy="275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sal fazendo pizza juntos em casa hobby lifestyle | Foto Premium">
            <a:extLst>
              <a:ext uri="{FF2B5EF4-FFF2-40B4-BE49-F238E27FC236}">
                <a16:creationId xmlns:a16="http://schemas.microsoft.com/office/drawing/2014/main" id="{00E11EA3-6D2B-EEEA-7265-794B0DCA5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098" y="4310338"/>
            <a:ext cx="3520845" cy="234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7">
            <a:extLst>
              <a:ext uri="{FF2B5EF4-FFF2-40B4-BE49-F238E27FC236}">
                <a16:creationId xmlns:a16="http://schemas.microsoft.com/office/drawing/2014/main" id="{92ADFBFD-8770-E3C4-78AB-2493B7FDEBB3}"/>
              </a:ext>
            </a:extLst>
          </p:cNvPr>
          <p:cNvSpPr txBox="1">
            <a:spLocks/>
          </p:cNvSpPr>
          <p:nvPr/>
        </p:nvSpPr>
        <p:spPr>
          <a:xfrm>
            <a:off x="1031358" y="3905956"/>
            <a:ext cx="4103687" cy="2941284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pt-BR" sz="2400" dirty="0">
                <a:latin typeface="Minion Pro" panose="02040503050306020203" pitchFamily="18" charset="0"/>
              </a:rPr>
              <a:t>Likert Item...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pt-BR" sz="2400" dirty="0" err="1">
                <a:latin typeface="Minion Pro" panose="02040503050306020203" pitchFamily="18" charset="0"/>
              </a:rPr>
              <a:t>Strongly</a:t>
            </a:r>
            <a:r>
              <a:rPr lang="pt-BR" sz="2400" dirty="0">
                <a:latin typeface="Minion Pro" panose="02040503050306020203" pitchFamily="18" charset="0"/>
              </a:rPr>
              <a:t> </a:t>
            </a:r>
            <a:r>
              <a:rPr lang="pt-BR" sz="2400" dirty="0" err="1">
                <a:latin typeface="Minion Pro" panose="02040503050306020203" pitchFamily="18" charset="0"/>
              </a:rPr>
              <a:t>dislike</a:t>
            </a:r>
            <a:endParaRPr lang="pt-BR" sz="2400" dirty="0">
              <a:latin typeface="Minion Pro" panose="02040503050306020203" pitchFamily="18" charset="0"/>
            </a:endParaRP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pt-BR" sz="2400" dirty="0" err="1">
                <a:latin typeface="Minion Pro" panose="02040503050306020203" pitchFamily="18" charset="0"/>
              </a:rPr>
              <a:t>Dislike</a:t>
            </a:r>
            <a:endParaRPr lang="pt-BR" sz="2400" dirty="0">
              <a:latin typeface="Minion Pro" panose="02040503050306020203" pitchFamily="18" charset="0"/>
            </a:endParaRP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pt-BR" sz="2400" dirty="0">
                <a:latin typeface="Minion Pro" panose="02040503050306020203" pitchFamily="18" charset="0"/>
              </a:rPr>
              <a:t>Neutral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pt-BR" sz="2400" dirty="0">
                <a:latin typeface="Minion Pro" panose="02040503050306020203" pitchFamily="18" charset="0"/>
              </a:rPr>
              <a:t>Like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pt-BR" sz="2400" dirty="0">
                <a:latin typeface="Minion Pro" panose="02040503050306020203" pitchFamily="18" charset="0"/>
              </a:rPr>
              <a:t>Like </a:t>
            </a:r>
            <a:r>
              <a:rPr lang="pt-BR" sz="2400" dirty="0" err="1">
                <a:latin typeface="Minion Pro" panose="02040503050306020203" pitchFamily="18" charset="0"/>
              </a:rPr>
              <a:t>Strongly</a:t>
            </a:r>
            <a:endParaRPr lang="pt-BR" sz="2400" i="1" dirty="0">
              <a:latin typeface="Minion Pro" panose="02040503050306020203" pitchFamily="18" charset="0"/>
            </a:endParaRPr>
          </a:p>
          <a:p>
            <a:pPr marL="0" indent="0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pt-BR" sz="2400" i="1" dirty="0">
              <a:latin typeface="Minion Pro" panose="02040503050306020203" pitchFamily="18" charset="0"/>
            </a:endParaRPr>
          </a:p>
        </p:txBody>
      </p:sp>
      <p:pic>
        <p:nvPicPr>
          <p:cNvPr id="2050" name="Picture 2" descr="Pizza! Pizza! | Comer com Pedro">
            <a:extLst>
              <a:ext uri="{FF2B5EF4-FFF2-40B4-BE49-F238E27FC236}">
                <a16:creationId xmlns:a16="http://schemas.microsoft.com/office/drawing/2014/main" id="{5B7A7313-11C4-1F65-B729-5FCEE3B14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013" y="1560601"/>
            <a:ext cx="2498455" cy="234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77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16431C2-41B0-0722-E7EA-5710E12B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4" descr="Pepperoni: Um Salame Feito Para Pizzas">
            <a:extLst>
              <a:ext uri="{FF2B5EF4-FFF2-40B4-BE49-F238E27FC236}">
                <a16:creationId xmlns:a16="http://schemas.microsoft.com/office/drawing/2014/main" id="{3AB3DDDC-3055-A490-92D7-2D74099F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378" y="702645"/>
            <a:ext cx="4054279" cy="228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etchup Heinz Squeeze 397g | BIG BOX - 402/403 Norte">
            <a:extLst>
              <a:ext uri="{FF2B5EF4-FFF2-40B4-BE49-F238E27FC236}">
                <a16:creationId xmlns:a16="http://schemas.microsoft.com/office/drawing/2014/main" id="{4597838C-55CC-CCAF-E527-9FD12E99B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1067"/>
            <a:ext cx="2545644" cy="254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orry, no ketchup on pizza! | Real Pizza">
            <a:extLst>
              <a:ext uri="{FF2B5EF4-FFF2-40B4-BE49-F238E27FC236}">
                <a16:creationId xmlns:a16="http://schemas.microsoft.com/office/drawing/2014/main" id="{E175B4B3-7FD7-9690-C1AE-5C46D1C9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389" y="3036711"/>
            <a:ext cx="4274256" cy="224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69807A1-35AB-AD4D-CBB2-D555D9C87F26}"/>
              </a:ext>
            </a:extLst>
          </p:cNvPr>
          <p:cNvSpPr txBox="1">
            <a:spLocks/>
          </p:cNvSpPr>
          <p:nvPr/>
        </p:nvSpPr>
        <p:spPr>
          <a:xfrm>
            <a:off x="1329267" y="5729113"/>
            <a:ext cx="8698089" cy="502355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i="1" dirty="0">
                <a:solidFill>
                  <a:srgbClr val="374151"/>
                </a:solidFill>
                <a:effectLst/>
                <a:latin typeface="Söhne"/>
              </a:rPr>
              <a:t>How to unscramble the genuine tomato sauce from the ketchup?</a:t>
            </a:r>
          </a:p>
          <a:p>
            <a:endParaRPr lang="en-US" sz="2400" i="1" dirty="0">
              <a:solidFill>
                <a:srgbClr val="374151"/>
              </a:solidFill>
              <a:latin typeface="Söhne"/>
            </a:endParaRPr>
          </a:p>
          <a:p>
            <a:pPr marL="0" indent="0">
              <a:buNone/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14731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EE0E14D-40D3-85EB-AFB7-0E71D7A1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3029" y="6453386"/>
            <a:ext cx="1596292" cy="404614"/>
          </a:xfrm>
        </p:spPr>
        <p:txBody>
          <a:bodyPr/>
          <a:lstStyle/>
          <a:p>
            <a:fld id="{BCBF7648-B35F-4E85-B792-67E3D33D0F80}" type="slidenum">
              <a:rPr lang="en-US" smtClean="0"/>
              <a:t>8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D64273-D7A7-FB71-970C-AD84C743E683}"/>
              </a:ext>
            </a:extLst>
          </p:cNvPr>
          <p:cNvSpPr txBox="1">
            <a:spLocks/>
          </p:cNvSpPr>
          <p:nvPr/>
        </p:nvSpPr>
        <p:spPr>
          <a:xfrm>
            <a:off x="1295400" y="367646"/>
            <a:ext cx="9601200" cy="965199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i="1" dirty="0">
                <a:solidFill>
                  <a:srgbClr val="374151"/>
                </a:solidFill>
                <a:effectLst/>
                <a:latin typeface="Söhne"/>
              </a:rPr>
              <a:t>psychometric models postulate relationships between the 'functioning' of items, the psychological attribute of the individual, and the observed score on a specific item.</a:t>
            </a:r>
            <a:endParaRPr lang="en-US" sz="2400" i="1" dirty="0"/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149F7626-8708-782C-71B2-F194D0AF1836}"/>
              </a:ext>
            </a:extLst>
          </p:cNvPr>
          <p:cNvSpPr txBox="1">
            <a:spLocks/>
          </p:cNvSpPr>
          <p:nvPr/>
        </p:nvSpPr>
        <p:spPr>
          <a:xfrm>
            <a:off x="2147148" y="1693333"/>
            <a:ext cx="8119742" cy="1106312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i="1" dirty="0" err="1"/>
              <a:t>U</a:t>
            </a:r>
            <a:r>
              <a:rPr lang="pt-BR" sz="3200" i="1" baseline="-25000" dirty="0" err="1"/>
              <a:t>ij</a:t>
            </a:r>
            <a:r>
              <a:rPr lang="pt-BR" sz="3200" i="1" baseline="-25000" dirty="0"/>
              <a:t>   </a:t>
            </a:r>
            <a:r>
              <a:rPr lang="pt-BR" sz="3200" i="1" dirty="0"/>
              <a:t> =    </a:t>
            </a:r>
            <a:r>
              <a:rPr lang="pt-BR" sz="3200" i="1" dirty="0">
                <a:sym typeface="Symbol" panose="05050102010706020507" pitchFamily="18" charset="2"/>
              </a:rPr>
              <a:t></a:t>
            </a:r>
            <a:r>
              <a:rPr lang="pt-BR" sz="3200" i="1" baseline="-25000" dirty="0">
                <a:sym typeface="Symbol" panose="05050102010706020507" pitchFamily="18" charset="2"/>
              </a:rPr>
              <a:t>j         </a:t>
            </a:r>
            <a:r>
              <a:rPr lang="pt-BR" sz="3200" i="1" dirty="0">
                <a:sym typeface="Symbol" panose="05050102010706020507" pitchFamily="18" charset="2"/>
              </a:rPr>
              <a:t>+               </a:t>
            </a:r>
            <a:r>
              <a:rPr lang="pt-BR" sz="3200" i="1" baseline="-25000" dirty="0">
                <a:sym typeface="Symbol" panose="05050102010706020507" pitchFamily="18" charset="2"/>
              </a:rPr>
              <a:t> j </a:t>
            </a:r>
            <a:r>
              <a:rPr lang="pt-BR" sz="3200" i="1" dirty="0">
                <a:sym typeface="Symbol" panose="05050102010706020507" pitchFamily="18" charset="2"/>
              </a:rPr>
              <a:t></a:t>
            </a:r>
            <a:r>
              <a:rPr lang="pt-BR" sz="3200" i="1" baseline="-25000" dirty="0">
                <a:sym typeface="Symbol" panose="05050102010706020507" pitchFamily="18" charset="2"/>
              </a:rPr>
              <a:t> i                       </a:t>
            </a:r>
            <a:r>
              <a:rPr lang="pt-BR" sz="3200" i="1" dirty="0">
                <a:sym typeface="Symbol" panose="05050102010706020507" pitchFamily="18" charset="2"/>
              </a:rPr>
              <a:t>+  </a:t>
            </a:r>
            <a:r>
              <a:rPr lang="pt-BR" sz="3200" i="1" baseline="-25000" dirty="0">
                <a:sym typeface="Symbol" panose="05050102010706020507" pitchFamily="18" charset="2"/>
              </a:rPr>
              <a:t> i </a:t>
            </a:r>
            <a:endParaRPr lang="pt-BR" sz="3200" i="1" baseline="-25000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pt-BR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F6FDE394-41F8-34B9-9E9B-0E0FDF694E6D}"/>
              </a:ext>
            </a:extLst>
          </p:cNvPr>
          <p:cNvSpPr txBox="1">
            <a:spLocks/>
          </p:cNvSpPr>
          <p:nvPr/>
        </p:nvSpPr>
        <p:spPr>
          <a:xfrm>
            <a:off x="2492165" y="2659774"/>
            <a:ext cx="6927002" cy="12954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 = </a:t>
            </a:r>
            <a:r>
              <a:rPr lang="pt-BR" dirty="0" err="1"/>
              <a:t>person</a:t>
            </a:r>
            <a:endParaRPr lang="pt-BR" dirty="0"/>
          </a:p>
          <a:p>
            <a:pPr algn="l"/>
            <a:r>
              <a:rPr lang="pt-BR" dirty="0"/>
              <a:t>j = item</a:t>
            </a:r>
          </a:p>
          <a:p>
            <a:pPr algn="l"/>
            <a:endParaRPr lang="pt-BR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E560237-3984-CF9C-09DD-84254725AB88}"/>
              </a:ext>
            </a:extLst>
          </p:cNvPr>
          <p:cNvSpPr/>
          <p:nvPr/>
        </p:nvSpPr>
        <p:spPr>
          <a:xfrm>
            <a:off x="6789355" y="1937555"/>
            <a:ext cx="284544" cy="477997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ACFBA11-B50D-7DF0-1A30-9DA2984D3D61}"/>
              </a:ext>
            </a:extLst>
          </p:cNvPr>
          <p:cNvSpPr/>
          <p:nvPr/>
        </p:nvSpPr>
        <p:spPr>
          <a:xfrm>
            <a:off x="4089414" y="1937555"/>
            <a:ext cx="284544" cy="477997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86EE6208-2259-4361-8F80-70856B91226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79125" y="3341511"/>
            <a:ext cx="4680196" cy="30371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6DEF7803-A58C-6B96-0738-4045B424B6BD}"/>
              </a:ext>
            </a:extLst>
          </p:cNvPr>
          <p:cNvSpPr txBox="1">
            <a:spLocks/>
          </p:cNvSpPr>
          <p:nvPr/>
        </p:nvSpPr>
        <p:spPr>
          <a:xfrm>
            <a:off x="1132679" y="5164667"/>
            <a:ext cx="4521200" cy="965199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i="1" dirty="0">
                <a:solidFill>
                  <a:srgbClr val="FF0000"/>
                </a:solidFill>
                <a:effectLst/>
                <a:latin typeface="Söhne"/>
              </a:rPr>
              <a:t>Item parameters are equal for all person?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06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CF43F89-6A02-0EE1-CE9B-0DBA51EF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F7648-B35F-4E85-B792-67E3D33D0F80}" type="slidenum">
              <a:rPr lang="en-US" smtClean="0"/>
              <a:t>9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46C56E-EAE0-6475-78F1-070AE16BCDE0}"/>
              </a:ext>
            </a:extLst>
          </p:cNvPr>
          <p:cNvSpPr>
            <a:spLocks noGrp="1"/>
          </p:cNvSpPr>
          <p:nvPr/>
        </p:nvSpPr>
        <p:spPr>
          <a:xfrm>
            <a:off x="693182" y="410950"/>
            <a:ext cx="8229600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	DIF</a:t>
            </a:r>
          </a:p>
        </p:txBody>
      </p:sp>
      <p:sp>
        <p:nvSpPr>
          <p:cNvPr id="4" name="Forma livre 12">
            <a:extLst>
              <a:ext uri="{FF2B5EF4-FFF2-40B4-BE49-F238E27FC236}">
                <a16:creationId xmlns:a16="http://schemas.microsoft.com/office/drawing/2014/main" id="{DBD9108D-0E85-2545-75A4-772C12058B37}"/>
              </a:ext>
            </a:extLst>
          </p:cNvPr>
          <p:cNvSpPr/>
          <p:nvPr/>
        </p:nvSpPr>
        <p:spPr>
          <a:xfrm>
            <a:off x="2204323" y="3374344"/>
            <a:ext cx="4680520" cy="2171863"/>
          </a:xfrm>
          <a:custGeom>
            <a:avLst/>
            <a:gdLst>
              <a:gd name="connsiteX0" fmla="*/ 0 w 3435928"/>
              <a:gd name="connsiteY0" fmla="*/ 1790791 h 1790791"/>
              <a:gd name="connsiteX1" fmla="*/ 1108364 w 3435928"/>
              <a:gd name="connsiteY1" fmla="*/ 1444428 h 1790791"/>
              <a:gd name="connsiteX2" fmla="*/ 2715491 w 3435928"/>
              <a:gd name="connsiteY2" fmla="*/ 225228 h 1790791"/>
              <a:gd name="connsiteX3" fmla="*/ 3435928 w 3435928"/>
              <a:gd name="connsiteY3" fmla="*/ 3555 h 179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928" h="1790791">
                <a:moveTo>
                  <a:pt x="0" y="1790791"/>
                </a:moveTo>
                <a:cubicBezTo>
                  <a:pt x="327891" y="1748073"/>
                  <a:pt x="655782" y="1705355"/>
                  <a:pt x="1108364" y="1444428"/>
                </a:cubicBezTo>
                <a:cubicBezTo>
                  <a:pt x="1560946" y="1183501"/>
                  <a:pt x="2327564" y="465373"/>
                  <a:pt x="2715491" y="225228"/>
                </a:cubicBezTo>
                <a:cubicBezTo>
                  <a:pt x="3103418" y="-14918"/>
                  <a:pt x="3269673" y="-5682"/>
                  <a:pt x="3435928" y="355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Forma livre 13">
            <a:extLst>
              <a:ext uri="{FF2B5EF4-FFF2-40B4-BE49-F238E27FC236}">
                <a16:creationId xmlns:a16="http://schemas.microsoft.com/office/drawing/2014/main" id="{00DCDDEA-AD35-CC99-A4CE-6B769737A354}"/>
              </a:ext>
            </a:extLst>
          </p:cNvPr>
          <p:cNvSpPr/>
          <p:nvPr/>
        </p:nvSpPr>
        <p:spPr>
          <a:xfrm>
            <a:off x="3068419" y="3374344"/>
            <a:ext cx="4680520" cy="2171863"/>
          </a:xfrm>
          <a:custGeom>
            <a:avLst/>
            <a:gdLst>
              <a:gd name="connsiteX0" fmla="*/ 0 w 3435928"/>
              <a:gd name="connsiteY0" fmla="*/ 1790791 h 1790791"/>
              <a:gd name="connsiteX1" fmla="*/ 1108364 w 3435928"/>
              <a:gd name="connsiteY1" fmla="*/ 1444428 h 1790791"/>
              <a:gd name="connsiteX2" fmla="*/ 2715491 w 3435928"/>
              <a:gd name="connsiteY2" fmla="*/ 225228 h 1790791"/>
              <a:gd name="connsiteX3" fmla="*/ 3435928 w 3435928"/>
              <a:gd name="connsiteY3" fmla="*/ 3555 h 179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5928" h="1790791">
                <a:moveTo>
                  <a:pt x="0" y="1790791"/>
                </a:moveTo>
                <a:cubicBezTo>
                  <a:pt x="327891" y="1748073"/>
                  <a:pt x="655782" y="1705355"/>
                  <a:pt x="1108364" y="1444428"/>
                </a:cubicBezTo>
                <a:cubicBezTo>
                  <a:pt x="1560946" y="1183501"/>
                  <a:pt x="2327564" y="465373"/>
                  <a:pt x="2715491" y="225228"/>
                </a:cubicBezTo>
                <a:cubicBezTo>
                  <a:pt x="3103418" y="-14918"/>
                  <a:pt x="3269673" y="-5682"/>
                  <a:pt x="3435928" y="3555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F7CC2160-D482-121A-CBDF-145314E072EF}"/>
              </a:ext>
            </a:extLst>
          </p:cNvPr>
          <p:cNvCxnSpPr/>
          <p:nvPr/>
        </p:nvCxnSpPr>
        <p:spPr>
          <a:xfrm>
            <a:off x="1628259" y="3149027"/>
            <a:ext cx="0" cy="28896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7699369-81CB-7454-C82F-A631999CA3FA}"/>
              </a:ext>
            </a:extLst>
          </p:cNvPr>
          <p:cNvCxnSpPr/>
          <p:nvPr/>
        </p:nvCxnSpPr>
        <p:spPr>
          <a:xfrm flipH="1">
            <a:off x="1268219" y="6038639"/>
            <a:ext cx="74888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19">
            <a:extLst>
              <a:ext uri="{FF2B5EF4-FFF2-40B4-BE49-F238E27FC236}">
                <a16:creationId xmlns:a16="http://schemas.microsoft.com/office/drawing/2014/main" id="{C3503D9D-8775-8BC2-9221-580BA8976810}"/>
              </a:ext>
            </a:extLst>
          </p:cNvPr>
          <p:cNvSpPr txBox="1"/>
          <p:nvPr/>
        </p:nvSpPr>
        <p:spPr>
          <a:xfrm>
            <a:off x="908179" y="3920791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i="1"/>
              <a:t>P</a:t>
            </a:r>
          </a:p>
        </p:txBody>
      </p:sp>
      <p:sp>
        <p:nvSpPr>
          <p:cNvPr id="9" name="CaixaDeTexto 21">
            <a:extLst>
              <a:ext uri="{FF2B5EF4-FFF2-40B4-BE49-F238E27FC236}">
                <a16:creationId xmlns:a16="http://schemas.microsoft.com/office/drawing/2014/main" id="{43F20F28-BA12-EAA3-CC8C-076CAEC04E7B}"/>
              </a:ext>
            </a:extLst>
          </p:cNvPr>
          <p:cNvSpPr txBox="1"/>
          <p:nvPr/>
        </p:nvSpPr>
        <p:spPr>
          <a:xfrm>
            <a:off x="1340227" y="566930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0</a:t>
            </a:r>
          </a:p>
        </p:txBody>
      </p:sp>
      <p:sp>
        <p:nvSpPr>
          <p:cNvPr id="10" name="CaixaDeTexto 22">
            <a:extLst>
              <a:ext uri="{FF2B5EF4-FFF2-40B4-BE49-F238E27FC236}">
                <a16:creationId xmlns:a16="http://schemas.microsoft.com/office/drawing/2014/main" id="{9C7C6010-4297-08E1-A79A-289CCA045C00}"/>
              </a:ext>
            </a:extLst>
          </p:cNvPr>
          <p:cNvSpPr txBox="1"/>
          <p:nvPr/>
        </p:nvSpPr>
        <p:spPr>
          <a:xfrm>
            <a:off x="1340227" y="3149027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1</a:t>
            </a:r>
          </a:p>
        </p:txBody>
      </p:sp>
      <p:sp>
        <p:nvSpPr>
          <p:cNvPr id="11" name="CaixaDeTexto 25">
            <a:extLst>
              <a:ext uri="{FF2B5EF4-FFF2-40B4-BE49-F238E27FC236}">
                <a16:creationId xmlns:a16="http://schemas.microsoft.com/office/drawing/2014/main" id="{7023492D-1835-0794-38A7-1200F0DB3D87}"/>
              </a:ext>
            </a:extLst>
          </p:cNvPr>
          <p:cNvSpPr txBox="1"/>
          <p:nvPr/>
        </p:nvSpPr>
        <p:spPr>
          <a:xfrm>
            <a:off x="4652595" y="603863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0</a:t>
            </a:r>
          </a:p>
        </p:txBody>
      </p:sp>
      <p:sp>
        <p:nvSpPr>
          <p:cNvPr id="12" name="CaixaDeTexto 26">
            <a:extLst>
              <a:ext uri="{FF2B5EF4-FFF2-40B4-BE49-F238E27FC236}">
                <a16:creationId xmlns:a16="http://schemas.microsoft.com/office/drawing/2014/main" id="{72FC8AF1-8515-D8B0-CA97-D5AB00EB3F0F}"/>
              </a:ext>
            </a:extLst>
          </p:cNvPr>
          <p:cNvSpPr txBox="1"/>
          <p:nvPr/>
        </p:nvSpPr>
        <p:spPr>
          <a:xfrm>
            <a:off x="1556251" y="6038639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/>
              <a:t>-</a:t>
            </a:r>
            <a:r>
              <a:rPr lang="pt-BR">
                <a:sym typeface="Symbol"/>
              </a:rPr>
              <a:t></a:t>
            </a:r>
            <a:endParaRPr lang="pt-BR"/>
          </a:p>
        </p:txBody>
      </p:sp>
      <p:sp>
        <p:nvSpPr>
          <p:cNvPr id="13" name="CaixaDeTexto 27">
            <a:extLst>
              <a:ext uri="{FF2B5EF4-FFF2-40B4-BE49-F238E27FC236}">
                <a16:creationId xmlns:a16="http://schemas.microsoft.com/office/drawing/2014/main" id="{C3793067-2F5E-5271-C5D5-76582272D300}"/>
              </a:ext>
            </a:extLst>
          </p:cNvPr>
          <p:cNvSpPr txBox="1"/>
          <p:nvPr/>
        </p:nvSpPr>
        <p:spPr>
          <a:xfrm>
            <a:off x="8180987" y="6038639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ym typeface="Symbol"/>
              </a:rPr>
              <a:t>+</a:t>
            </a:r>
            <a:endParaRPr lang="pt-BR"/>
          </a:p>
        </p:txBody>
      </p:sp>
      <p:sp>
        <p:nvSpPr>
          <p:cNvPr id="14" name="CaixaDeTexto 28">
            <a:extLst>
              <a:ext uri="{FF2B5EF4-FFF2-40B4-BE49-F238E27FC236}">
                <a16:creationId xmlns:a16="http://schemas.microsoft.com/office/drawing/2014/main" id="{1C3AD74D-EB08-94D5-6AC8-D401ACB0E6DE}"/>
              </a:ext>
            </a:extLst>
          </p:cNvPr>
          <p:cNvSpPr txBox="1"/>
          <p:nvPr/>
        </p:nvSpPr>
        <p:spPr>
          <a:xfrm>
            <a:off x="4508579" y="6398680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i="1">
                <a:sym typeface="Symbol"/>
              </a:rPr>
              <a:t>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9B2877E2-1F92-70E2-3593-2851C1213B29}"/>
              </a:ext>
            </a:extLst>
          </p:cNvPr>
          <p:cNvCxnSpPr/>
          <p:nvPr/>
        </p:nvCxnSpPr>
        <p:spPr>
          <a:xfrm>
            <a:off x="1628259" y="4460275"/>
            <a:ext cx="3096344" cy="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FEF18CC4-8A33-4BCB-E1E9-80D5D9FFCA87}"/>
              </a:ext>
            </a:extLst>
          </p:cNvPr>
          <p:cNvCxnSpPr/>
          <p:nvPr/>
        </p:nvCxnSpPr>
        <p:spPr>
          <a:xfrm flipV="1">
            <a:off x="4724603" y="4460276"/>
            <a:ext cx="0" cy="604515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ABE7EBD-D3E6-663E-ACEB-C04880F96F63}"/>
              </a:ext>
            </a:extLst>
          </p:cNvPr>
          <p:cNvCxnSpPr/>
          <p:nvPr/>
        </p:nvCxnSpPr>
        <p:spPr>
          <a:xfrm flipV="1">
            <a:off x="1628259" y="5064791"/>
            <a:ext cx="3096344" cy="1"/>
          </a:xfrm>
          <a:prstGeom prst="line">
            <a:avLst/>
          </a:prstGeom>
          <a:ln w="158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1C62F833-0DAC-5234-1227-411AD548B44D}"/>
              </a:ext>
            </a:extLst>
          </p:cNvPr>
          <p:cNvCxnSpPr/>
          <p:nvPr/>
        </p:nvCxnSpPr>
        <p:spPr>
          <a:xfrm flipV="1">
            <a:off x="4724603" y="5064791"/>
            <a:ext cx="0" cy="973848"/>
          </a:xfrm>
          <a:prstGeom prst="line">
            <a:avLst/>
          </a:prstGeom>
          <a:ln w="158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btítulo 2">
            <a:extLst>
              <a:ext uri="{FF2B5EF4-FFF2-40B4-BE49-F238E27FC236}">
                <a16:creationId xmlns:a16="http://schemas.microsoft.com/office/drawing/2014/main" id="{1010D08B-BC5D-CB30-1236-F76096AAA884}"/>
              </a:ext>
            </a:extLst>
          </p:cNvPr>
          <p:cNvSpPr txBox="1">
            <a:spLocks/>
          </p:cNvSpPr>
          <p:nvPr/>
        </p:nvSpPr>
        <p:spPr>
          <a:xfrm>
            <a:off x="3250096" y="287679"/>
            <a:ext cx="8941904" cy="1106312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i="1" dirty="0" err="1"/>
              <a:t>U</a:t>
            </a:r>
            <a:r>
              <a:rPr lang="pt-BR" sz="3200" i="1" baseline="-25000" dirty="0" err="1"/>
              <a:t>ij</a:t>
            </a:r>
            <a:r>
              <a:rPr lang="pt-BR" sz="3200" i="1" baseline="-25000" dirty="0" err="1">
                <a:solidFill>
                  <a:srgbClr val="FF0000"/>
                </a:solidFill>
              </a:rPr>
              <a:t>g</a:t>
            </a:r>
            <a:r>
              <a:rPr lang="pt-BR" sz="3200" i="1" baseline="-25000" dirty="0"/>
              <a:t>   </a:t>
            </a:r>
            <a:r>
              <a:rPr lang="pt-BR" sz="3200" i="1" dirty="0"/>
              <a:t> =    </a:t>
            </a:r>
            <a:r>
              <a:rPr lang="pt-BR" sz="3200" i="1" dirty="0">
                <a:sym typeface="Symbol" panose="05050102010706020507" pitchFamily="18" charset="2"/>
              </a:rPr>
              <a:t></a:t>
            </a:r>
            <a:r>
              <a:rPr lang="pt-BR" sz="3200" i="1" baseline="-25000" dirty="0" err="1">
                <a:sym typeface="Symbol" panose="05050102010706020507" pitchFamily="18" charset="2"/>
              </a:rPr>
              <a:t>j</a:t>
            </a:r>
            <a:r>
              <a:rPr lang="pt-BR" sz="3200" i="1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g</a:t>
            </a:r>
            <a:r>
              <a:rPr lang="pt-BR" sz="3200" i="1" baseline="-25000" dirty="0">
                <a:sym typeface="Symbol" panose="05050102010706020507" pitchFamily="18" charset="2"/>
              </a:rPr>
              <a:t>         </a:t>
            </a:r>
            <a:r>
              <a:rPr lang="pt-BR" sz="3200" i="1" dirty="0">
                <a:sym typeface="Symbol" panose="05050102010706020507" pitchFamily="18" charset="2"/>
              </a:rPr>
              <a:t>+               </a:t>
            </a:r>
            <a:r>
              <a:rPr lang="pt-BR" sz="3200" i="1" baseline="-25000" dirty="0">
                <a:sym typeface="Symbol" panose="05050102010706020507" pitchFamily="18" charset="2"/>
              </a:rPr>
              <a:t> </a:t>
            </a:r>
            <a:r>
              <a:rPr lang="pt-BR" sz="3200" i="1" baseline="-25000" dirty="0" err="1">
                <a:sym typeface="Symbol" panose="05050102010706020507" pitchFamily="18" charset="2"/>
              </a:rPr>
              <a:t>j</a:t>
            </a:r>
            <a:r>
              <a:rPr lang="pt-BR" sz="3200" i="1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g</a:t>
            </a:r>
            <a:r>
              <a:rPr lang="pt-BR" sz="3200" i="1" baseline="-25000" dirty="0">
                <a:sym typeface="Symbol" panose="05050102010706020507" pitchFamily="18" charset="2"/>
              </a:rPr>
              <a:t> </a:t>
            </a:r>
            <a:r>
              <a:rPr lang="pt-BR" sz="3200" i="1" dirty="0">
                <a:sym typeface="Symbol" panose="05050102010706020507" pitchFamily="18" charset="2"/>
              </a:rPr>
              <a:t></a:t>
            </a:r>
            <a:r>
              <a:rPr lang="pt-BR" sz="3200" i="1" baseline="-25000" dirty="0">
                <a:sym typeface="Symbol" panose="05050102010706020507" pitchFamily="18" charset="2"/>
              </a:rPr>
              <a:t> </a:t>
            </a:r>
            <a:r>
              <a:rPr lang="pt-BR" sz="3200" i="1" baseline="-25000" dirty="0" err="1">
                <a:sym typeface="Symbol" panose="05050102010706020507" pitchFamily="18" charset="2"/>
              </a:rPr>
              <a:t>i</a:t>
            </a:r>
            <a:r>
              <a:rPr lang="pt-BR" sz="3200" i="1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g</a:t>
            </a:r>
            <a:r>
              <a:rPr lang="pt-BR" sz="3200" i="1" baseline="-25000" dirty="0">
                <a:sym typeface="Symbol" panose="05050102010706020507" pitchFamily="18" charset="2"/>
              </a:rPr>
              <a:t>                       </a:t>
            </a:r>
            <a:r>
              <a:rPr lang="pt-BR" sz="3200" i="1" dirty="0">
                <a:sym typeface="Symbol" panose="05050102010706020507" pitchFamily="18" charset="2"/>
              </a:rPr>
              <a:t>+  </a:t>
            </a:r>
            <a:r>
              <a:rPr lang="pt-BR" sz="3200" i="1" baseline="-25000" dirty="0">
                <a:sym typeface="Symbol" panose="05050102010706020507" pitchFamily="18" charset="2"/>
              </a:rPr>
              <a:t> </a:t>
            </a:r>
            <a:r>
              <a:rPr lang="pt-BR" sz="3200" i="1" baseline="-25000" dirty="0" err="1">
                <a:sym typeface="Symbol" panose="05050102010706020507" pitchFamily="18" charset="2"/>
              </a:rPr>
              <a:t>i</a:t>
            </a:r>
            <a:r>
              <a:rPr lang="pt-BR" sz="3200" i="1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g</a:t>
            </a:r>
            <a:r>
              <a:rPr lang="pt-BR" sz="3200" i="1" baseline="-25000" dirty="0">
                <a:sym typeface="Symbol" panose="05050102010706020507" pitchFamily="18" charset="2"/>
              </a:rPr>
              <a:t> </a:t>
            </a:r>
            <a:endParaRPr lang="pt-BR" sz="3200" i="1" baseline="-25000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pt-BR" dirty="0"/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7EC4F178-C4C9-F561-6805-49D34AC85A38}"/>
              </a:ext>
            </a:extLst>
          </p:cNvPr>
          <p:cNvSpPr txBox="1">
            <a:spLocks/>
          </p:cNvSpPr>
          <p:nvPr/>
        </p:nvSpPr>
        <p:spPr>
          <a:xfrm>
            <a:off x="3250096" y="1266283"/>
            <a:ext cx="6927002" cy="129540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i = </a:t>
            </a:r>
            <a:r>
              <a:rPr lang="pt-BR" dirty="0" err="1"/>
              <a:t>person</a:t>
            </a:r>
            <a:endParaRPr lang="pt-BR" dirty="0"/>
          </a:p>
          <a:p>
            <a:pPr algn="l"/>
            <a:r>
              <a:rPr lang="pt-BR" dirty="0"/>
              <a:t>j = item</a:t>
            </a:r>
          </a:p>
          <a:p>
            <a:pPr algn="l"/>
            <a:r>
              <a:rPr lang="pt-BR" dirty="0"/>
              <a:t>g = </a:t>
            </a:r>
            <a:r>
              <a:rPr lang="pt-BR" dirty="0" err="1"/>
              <a:t>group</a:t>
            </a:r>
            <a:endParaRPr lang="pt-BR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1A56886A-FE33-D135-9ADF-D1CE91135DF5}"/>
              </a:ext>
            </a:extLst>
          </p:cNvPr>
          <p:cNvSpPr txBox="1">
            <a:spLocks/>
          </p:cNvSpPr>
          <p:nvPr/>
        </p:nvSpPr>
        <p:spPr>
          <a:xfrm>
            <a:off x="6884843" y="4087836"/>
            <a:ext cx="5307155" cy="1590763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i="1" dirty="0">
                <a:sym typeface="Symbol" panose="05050102010706020507" pitchFamily="18" charset="2"/>
              </a:rPr>
              <a:t></a:t>
            </a:r>
            <a:r>
              <a:rPr lang="pt-BR" sz="3200" i="1" baseline="-25000" dirty="0" err="1">
                <a:sym typeface="Symbol" panose="05050102010706020507" pitchFamily="18" charset="2"/>
              </a:rPr>
              <a:t>j</a:t>
            </a:r>
            <a:r>
              <a:rPr lang="pt-BR" sz="3200" i="1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g</a:t>
            </a:r>
            <a:r>
              <a:rPr lang="pt-BR" sz="3200" i="1" baseline="-25000" dirty="0">
                <a:sym typeface="Symbol" panose="05050102010706020507" pitchFamily="18" charset="2"/>
              </a:rPr>
              <a:t>      </a:t>
            </a:r>
            <a:r>
              <a:rPr lang="pt-BR" sz="3200" i="1" baseline="-25000" dirty="0" err="1">
                <a:sym typeface="Symbol" panose="05050102010706020507" pitchFamily="18" charset="2"/>
              </a:rPr>
              <a:t>and</a:t>
            </a:r>
            <a:r>
              <a:rPr lang="pt-BR" sz="3200" i="1" dirty="0">
                <a:sym typeface="Symbol" panose="05050102010706020507" pitchFamily="18" charset="2"/>
              </a:rPr>
              <a:t>         </a:t>
            </a:r>
            <a:r>
              <a:rPr lang="pt-BR" sz="3200" i="1" baseline="-25000" dirty="0">
                <a:sym typeface="Symbol" panose="05050102010706020507" pitchFamily="18" charset="2"/>
              </a:rPr>
              <a:t> </a:t>
            </a:r>
            <a:r>
              <a:rPr lang="pt-BR" sz="3200" i="1" baseline="-25000" dirty="0" err="1">
                <a:sym typeface="Symbol" panose="05050102010706020507" pitchFamily="18" charset="2"/>
              </a:rPr>
              <a:t>j</a:t>
            </a:r>
            <a:r>
              <a:rPr lang="pt-BR" sz="3200" i="1" baseline="-25000" dirty="0" err="1">
                <a:solidFill>
                  <a:srgbClr val="FF0000"/>
                </a:solidFill>
                <a:sym typeface="Symbol" panose="05050102010706020507" pitchFamily="18" charset="2"/>
              </a:rPr>
              <a:t>g</a:t>
            </a:r>
            <a:r>
              <a:rPr lang="pt-BR" sz="3200" i="1" baseline="-25000" dirty="0">
                <a:solidFill>
                  <a:srgbClr val="FF0000"/>
                </a:solidFill>
                <a:sym typeface="Symbol" panose="05050102010706020507" pitchFamily="18" charset="2"/>
              </a:rPr>
              <a:t>   </a:t>
            </a:r>
          </a:p>
          <a:p>
            <a:pPr marL="0" indent="0">
              <a:buNone/>
            </a:pPr>
            <a:r>
              <a:rPr lang="pt-BR" sz="3200" i="1" baseline="-25000" dirty="0">
                <a:solidFill>
                  <a:schemeClr val="tx1"/>
                </a:solidFill>
                <a:sym typeface="Symbol" panose="05050102010706020507" pitchFamily="18" charset="2"/>
              </a:rPr>
              <a:t>are still </a:t>
            </a:r>
            <a:r>
              <a:rPr lang="pt-BR" sz="3200" i="1" baseline="-25000" dirty="0" err="1">
                <a:solidFill>
                  <a:schemeClr val="tx1"/>
                </a:solidFill>
                <a:sym typeface="Symbol" panose="05050102010706020507" pitchFamily="18" charset="2"/>
              </a:rPr>
              <a:t>heterogeneous</a:t>
            </a:r>
            <a:r>
              <a:rPr lang="pt-BR" sz="3200" i="1" baseline="-250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pt-BR" sz="3200" i="1" baseline="-25000" dirty="0" err="1">
                <a:solidFill>
                  <a:schemeClr val="tx1"/>
                </a:solidFill>
                <a:sym typeface="Symbol" panose="05050102010706020507" pitchFamily="18" charset="2"/>
              </a:rPr>
              <a:t>due</a:t>
            </a:r>
            <a:r>
              <a:rPr lang="pt-BR" sz="3200" i="1" baseline="-250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pt-BR" sz="3200" i="1" baseline="-25000" dirty="0" err="1">
                <a:solidFill>
                  <a:schemeClr val="tx1"/>
                </a:solidFill>
                <a:sym typeface="Symbol" panose="05050102010706020507" pitchFamily="18" charset="2"/>
              </a:rPr>
              <a:t>only</a:t>
            </a:r>
            <a:r>
              <a:rPr lang="pt-BR" sz="3200" i="1" baseline="-25000" dirty="0">
                <a:solidFill>
                  <a:schemeClr val="tx1"/>
                </a:solidFill>
                <a:sym typeface="Symbol" panose="05050102010706020507" pitchFamily="18" charset="2"/>
              </a:rPr>
              <a:t> a </a:t>
            </a:r>
            <a:r>
              <a:rPr lang="pt-BR" sz="3200" i="1" baseline="-25000" dirty="0" err="1">
                <a:solidFill>
                  <a:schemeClr val="tx1"/>
                </a:solidFill>
                <a:sym typeface="Symbol" panose="05050102010706020507" pitchFamily="18" charset="2"/>
              </a:rPr>
              <a:t>between</a:t>
            </a:r>
            <a:r>
              <a:rPr lang="pt-BR" sz="3200" i="1" baseline="-250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pt-BR" sz="3200" i="1" baseline="-25000" dirty="0" err="1">
                <a:solidFill>
                  <a:schemeClr val="tx1"/>
                </a:solidFill>
                <a:sym typeface="Symbol" panose="05050102010706020507" pitchFamily="18" charset="2"/>
              </a:rPr>
              <a:t>subjects</a:t>
            </a:r>
            <a:r>
              <a:rPr lang="pt-BR" sz="3200" i="1" baseline="-250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pt-BR" sz="3200" i="1" baseline="-25000" dirty="0" err="1">
                <a:solidFill>
                  <a:schemeClr val="tx1"/>
                </a:solidFill>
                <a:sym typeface="Symbol" panose="05050102010706020507" pitchFamily="18" charset="2"/>
              </a:rPr>
              <a:t>variable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84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Cortar">
  <a:themeElements>
    <a:clrScheme name="Cortar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ortar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rtar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4466</TotalTime>
  <Words>865</Words>
  <Application>Microsoft Office PowerPoint</Application>
  <PresentationFormat>Widescreen</PresentationFormat>
  <Paragraphs>181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9" baseType="lpstr">
      <vt:lpstr>Arial</vt:lpstr>
      <vt:lpstr>Arial Narrow</vt:lpstr>
      <vt:lpstr>Calibri</vt:lpstr>
      <vt:lpstr>Corbel</vt:lpstr>
      <vt:lpstr>Franklin Gothic Book</vt:lpstr>
      <vt:lpstr>Helvetica</vt:lpstr>
      <vt:lpstr>Minion Pro</vt:lpstr>
      <vt:lpstr>Söhne</vt:lpstr>
      <vt:lpstr>Symbol</vt:lpstr>
      <vt:lpstr>Wingdings</vt:lpstr>
      <vt:lpstr>Cortar</vt:lpstr>
      <vt:lpstr>Response bias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 as pessoas são diferentes,  por que as escalas precisam ser iguais? Análise e controle de viés de resposta</dc:title>
  <dc:creator>x</dc:creator>
  <cp:lastModifiedBy>Joana Soares Carvalho</cp:lastModifiedBy>
  <cp:revision>126</cp:revision>
  <dcterms:created xsi:type="dcterms:W3CDTF">2016-09-12T21:21:16Z</dcterms:created>
  <dcterms:modified xsi:type="dcterms:W3CDTF">2024-06-30T16:32:31Z</dcterms:modified>
</cp:coreProperties>
</file>